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9" r:id="rId3"/>
    <p:sldId id="257" r:id="rId4"/>
    <p:sldId id="283" r:id="rId5"/>
    <p:sldId id="260" r:id="rId6"/>
    <p:sldId id="315" r:id="rId7"/>
    <p:sldId id="316" r:id="rId8"/>
    <p:sldId id="284" r:id="rId9"/>
    <p:sldId id="285" r:id="rId10"/>
    <p:sldId id="286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290" r:id="rId22"/>
    <p:sldId id="288" r:id="rId23"/>
    <p:sldId id="309" r:id="rId24"/>
    <p:sldId id="310" r:id="rId25"/>
    <p:sldId id="294" r:id="rId26"/>
    <p:sldId id="314" r:id="rId27"/>
    <p:sldId id="317" r:id="rId28"/>
    <p:sldId id="265" r:id="rId29"/>
    <p:sldId id="311" r:id="rId30"/>
    <p:sldId id="313" r:id="rId31"/>
    <p:sldId id="289" r:id="rId32"/>
    <p:sldId id="287" r:id="rId33"/>
    <p:sldId id="318" r:id="rId34"/>
    <p:sldId id="320" r:id="rId35"/>
    <p:sldId id="321" r:id="rId36"/>
    <p:sldId id="319" r:id="rId37"/>
    <p:sldId id="322" r:id="rId38"/>
    <p:sldId id="323" r:id="rId39"/>
    <p:sldId id="324" r:id="rId40"/>
    <p:sldId id="292" r:id="rId41"/>
    <p:sldId id="325" r:id="rId42"/>
    <p:sldId id="326" r:id="rId43"/>
    <p:sldId id="293" r:id="rId44"/>
    <p:sldId id="327" r:id="rId45"/>
    <p:sldId id="328" r:id="rId46"/>
    <p:sldId id="329" r:id="rId47"/>
    <p:sldId id="330" r:id="rId48"/>
    <p:sldId id="331" r:id="rId49"/>
    <p:sldId id="296" r:id="rId50"/>
    <p:sldId id="332" r:id="rId51"/>
    <p:sldId id="333" r:id="rId52"/>
    <p:sldId id="334" r:id="rId53"/>
    <p:sldId id="335" r:id="rId54"/>
    <p:sldId id="336" r:id="rId55"/>
    <p:sldId id="337" r:id="rId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3" autoAdjust="0"/>
    <p:restoredTop sz="87251" autoAdjust="0"/>
  </p:normalViewPr>
  <p:slideViewPr>
    <p:cSldViewPr>
      <p:cViewPr varScale="1">
        <p:scale>
          <a:sx n="148" d="100"/>
          <a:sy n="148" d="100"/>
        </p:scale>
        <p:origin x="2052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4ED3F-4410-427B-AF4A-EBF51A34BBD3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B181E-6943-4FD2-ACC6-EF18B3AA5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74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85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FC849-38EF-71A6-D542-68AE7102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91B573-19DA-9680-B324-EAF11C586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C2F2E-D131-61BB-4C19-C534D52D3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06D-31A6-35AD-41B8-A1BED971B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22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7F0D-3540-19DA-99BD-5A5BED53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CCAA04-11C5-447D-CF50-1806C9328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585C9-41C1-612A-FB58-1400DF94D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D4EC8-87B7-5D7B-18B4-4F9C68A5A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361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95722-9C94-C4A1-46CB-F5603415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DA541-AF84-CBD8-5B7E-921595DBF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66071-531A-F25D-827B-67333C15B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形式地址直接作为真实地址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82BF3-5115-7A27-7880-370EA8834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26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1DB1C-5C45-A16A-B72F-FB5A47C4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86C54-606E-28A6-DB90-04BAD9E08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D9BC3-7D75-594D-AFBD-45BF3752C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但增加了访存次数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33326-E351-14EF-C4FC-945B71050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253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6310F-4C34-68AA-B622-C5209A067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576A2-55FB-F931-9D73-7DF074DE9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DD0E1-A776-42D1-43AF-B9AAFD284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寄存器寻址相当于在寄存器空间的直接寻址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17B6F-180A-3AC8-2D51-6C705DAB8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619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0958-3D85-C302-B8B8-4466126E8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019FC-F5A7-FD82-AD92-46686C85B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E47CF-595D-8BE9-8D0C-11959A693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隐式专用</a:t>
            </a:r>
            <a:r>
              <a:rPr lang="en-US" altLang="zh-CN" dirty="0"/>
              <a:t>BR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0F601-5524-C1A2-3FF6-BE923FA2A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870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D5EB1-4DB8-B5CA-5B59-6884D5B74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6C2EA-0752-B6CB-253E-DA7B3A6E9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9FBF7-9FFA-A525-55CC-C2AE10739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基址寄存器的值通常由操作系统决定，用于为程序或数据分配空间。</a:t>
            </a:r>
            <a:r>
              <a:rPr lang="en-US" altLang="zh-CN" dirty="0"/>
              <a:t>BR</a:t>
            </a:r>
            <a:r>
              <a:rPr lang="zh-CN" altLang="en-US" dirty="0"/>
              <a:t>在执行过程中不变，</a:t>
            </a:r>
            <a:r>
              <a:rPr lang="en-US" altLang="zh-CN" dirty="0"/>
              <a:t>A</a:t>
            </a:r>
            <a:r>
              <a:rPr lang="zh-CN" altLang="en-US" dirty="0"/>
              <a:t>可变</a:t>
            </a:r>
            <a:endParaRPr lang="en-US" altLang="zh-CN" dirty="0"/>
          </a:p>
          <a:p>
            <a:r>
              <a:rPr lang="zh-CN" altLang="en-US" dirty="0"/>
              <a:t>变址寄存器的值可变，例如用于处理数组问题，</a:t>
            </a:r>
            <a:r>
              <a:rPr lang="en-US" altLang="zh-CN" dirty="0"/>
              <a:t>IX</a:t>
            </a:r>
            <a:r>
              <a:rPr lang="zh-CN" altLang="en-US" dirty="0"/>
              <a:t>可变，而</a:t>
            </a:r>
            <a:r>
              <a:rPr lang="en-US" altLang="zh-CN" dirty="0"/>
              <a:t>A</a:t>
            </a:r>
            <a:r>
              <a:rPr lang="zh-CN" altLang="en-US" dirty="0"/>
              <a:t>不变指向数组</a:t>
            </a:r>
            <a:r>
              <a:rPr lang="zh-CN" altLang="en-US"/>
              <a:t>首地址。串操作指令会导致变址寄存器变化，比如</a:t>
            </a:r>
            <a:r>
              <a:rPr lang="en-US" altLang="zh-CN"/>
              <a:t>MOVS</a:t>
            </a:r>
            <a:r>
              <a:rPr lang="zh-CN" altLang="en-US"/>
              <a:t>，配合</a:t>
            </a:r>
            <a:r>
              <a:rPr lang="en-US" altLang="zh-CN"/>
              <a:t>REP</a:t>
            </a:r>
            <a:endParaRPr lang="en-US" altLang="zh-CN" dirty="0"/>
          </a:p>
          <a:p>
            <a:r>
              <a:rPr lang="en-US" altLang="zh-CN" dirty="0"/>
              <a:t>X86</a:t>
            </a:r>
            <a:r>
              <a:rPr lang="zh-CN" altLang="en-US" dirty="0"/>
              <a:t>的专用变址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0F703-21D0-193A-FE40-FB1DC7053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669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479B4-3E64-C0B3-7036-6D94E6C8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CADA5-095D-D2C9-087B-3E03109E3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7AE41-E429-C99E-94E9-963AB12A2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对应前面汇编程序员可见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28F59-EB39-4243-795E-A32CC3328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792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409B6-AA7A-D037-C358-EBB340F6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4F31F-584D-D731-E42D-1C46DE695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9E5A9-441B-98D6-5899-0B27C2E12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前面有一道题，要求写出先变址再间址的寻址方式，正确率高很多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41C78-3C82-A90B-47F1-2EBF27364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705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E36EE-9D57-93D1-1139-FA351526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D40C5-83E4-49CD-5DCB-E47365179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E9F206-0C79-3BAD-0E2A-935C7B6A5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A4E15-CE04-4E52-D05F-3A285B317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37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中程序员可见</a:t>
            </a:r>
            <a:r>
              <a:rPr lang="zh-CN" altLang="en-US"/>
              <a:t>的部件</a:t>
            </a:r>
            <a:endParaRPr lang="en-US" altLang="zh-CN"/>
          </a:p>
          <a:p>
            <a:r>
              <a:rPr lang="en-US" altLang="zh-CN"/>
              <a:t>MAR</a:t>
            </a:r>
            <a:r>
              <a:rPr lang="zh-CN" altLang="en-US"/>
              <a:t>、</a:t>
            </a:r>
            <a:r>
              <a:rPr lang="en-US" altLang="zh-CN"/>
              <a:t>MDR</a:t>
            </a:r>
            <a:r>
              <a:rPr lang="zh-CN" altLang="en-US"/>
              <a:t>、指令寄存器都是中间缓存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681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0AC2B-8AAE-1B7E-4BB7-A173DA4E8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4EA39C-7B9C-A508-6961-E8A9F5327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83696-53BE-4D9B-9887-C6EE8131F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DA4C9-3614-5690-31E8-F798DBADF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72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8AFA6-EF8C-D105-7CD5-9A24CA6BA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83B76-F3DF-62BD-5817-A5884F950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152AF-A297-9618-10A3-A03F55E1F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错误率</a:t>
            </a:r>
            <a:r>
              <a:rPr lang="zh-CN" altLang="en-US"/>
              <a:t>比较高</a:t>
            </a:r>
            <a:endParaRPr lang="en-US" altLang="zh-CN"/>
          </a:p>
          <a:p>
            <a:endParaRPr lang="en-US"/>
          </a:p>
          <a:p>
            <a:r>
              <a:rPr lang="en-US"/>
              <a:t>12</a:t>
            </a:r>
            <a:r>
              <a:rPr lang="en-US" altLang="zh-CN"/>
              <a:t>H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58FCE-792E-84FE-91A0-323405B96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459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2F225-0F71-217E-0AC1-78BE0CCA6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CD887-4398-A2F5-5273-53DC37729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53AEFC-EEC4-F545-25A5-13EB8BF65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如何确定单周期处理器的时钟周期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C39DB-2954-6021-907B-A1AA9F64D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64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CBF1-1B48-1630-C5CF-B9000D67B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C4DEB-AF49-E0F0-A5AF-A06DBBA0C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DB386-1511-FCBB-EA5C-504FDD428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可能被单周期</a:t>
            </a:r>
            <a:r>
              <a:rPr lang="zh-CN" altLang="en-US" dirty="0"/>
              <a:t>处理器的时钟周期，弄晕了</a:t>
            </a:r>
            <a:endParaRPr lang="en-US" altLang="zh-CN" dirty="0"/>
          </a:p>
          <a:p>
            <a:r>
              <a:rPr lang="zh-CN" altLang="en-US" dirty="0"/>
              <a:t>以访存指令</a:t>
            </a:r>
            <a:r>
              <a:rPr lang="en-US" altLang="zh-CN" dirty="0"/>
              <a:t>(</a:t>
            </a:r>
            <a:r>
              <a:rPr lang="en-US" altLang="zh-CN" dirty="0" err="1"/>
              <a:t>ld</a:t>
            </a:r>
            <a:r>
              <a:rPr lang="en-US" altLang="zh-CN" dirty="0"/>
              <a:t> x1, 20(x1))</a:t>
            </a:r>
            <a:r>
              <a:rPr lang="zh-CN" altLang="en-US" dirty="0"/>
              <a:t>和寄存器算数指令</a:t>
            </a:r>
            <a:r>
              <a:rPr lang="en-US" altLang="zh-CN" dirty="0"/>
              <a:t>(add x1, x2)</a:t>
            </a:r>
            <a:r>
              <a:rPr lang="zh-CN" altLang="en-US" dirty="0"/>
              <a:t>为例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额外的问题：这里的指令字长度是多少？ 如果是</a:t>
            </a:r>
            <a:r>
              <a:rPr lang="en-US" altLang="zh-CN" dirty="0"/>
              <a:t>16</a:t>
            </a:r>
            <a:r>
              <a:rPr lang="zh-CN" altLang="en-US" dirty="0"/>
              <a:t>位的指令字长度，应该修改哪些地方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FDC9B-A930-7176-3A95-E7904FE07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314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F40A7-B4C3-3D0A-4220-FC5EF34F0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014240-7E45-5F0F-0E20-CBC31FC15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14574A-AAE6-7FAB-0F19-4170026F8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指令系统最多有多少条不同类型的指令</a:t>
            </a:r>
            <a:endParaRPr kumimoji="1" lang="en-US" altLang="zh-CN" dirty="0"/>
          </a:p>
          <a:p>
            <a:r>
              <a:rPr kumimoji="1" lang="zh-CN" altLang="en-US" dirty="0"/>
              <a:t>最多多少个通用寄存器</a:t>
            </a:r>
            <a:endParaRPr kumimoji="1" lang="en-US" altLang="zh-CN" dirty="0"/>
          </a:p>
          <a:p>
            <a:r>
              <a:rPr kumimoji="1" lang="en-US" altLang="zh-CN" dirty="0"/>
              <a:t>MAR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MDR</a:t>
            </a:r>
            <a:r>
              <a:rPr kumimoji="1" lang="zh-CN" altLang="en-US" dirty="0"/>
              <a:t>的</a:t>
            </a:r>
            <a:r>
              <a:rPr kumimoji="1" lang="zh-CN" altLang="en-US"/>
              <a:t>位宽 </a:t>
            </a:r>
            <a:r>
              <a:rPr kumimoji="1" lang="en-US" altLang="zh-CN"/>
              <a:t>-&gt; </a:t>
            </a:r>
            <a:r>
              <a:rPr kumimoji="1" lang="zh-CN" altLang="en-US"/>
              <a:t>数据总线的宽度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R4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R5</a:t>
            </a:r>
            <a:r>
              <a:rPr kumimoji="1" lang="zh-CN" altLang="en-US" dirty="0"/>
              <a:t>编号分别为</a:t>
            </a:r>
            <a:r>
              <a:rPr kumimoji="1" lang="en-US" altLang="zh-CN" dirty="0"/>
              <a:t>100B</a:t>
            </a:r>
            <a:r>
              <a:rPr kumimoji="1" lang="zh-CN" altLang="en-US" dirty="0"/>
              <a:t>和</a:t>
            </a:r>
            <a:r>
              <a:rPr kumimoji="1" lang="en-US" altLang="zh-CN" dirty="0"/>
              <a:t>101B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R4</a:t>
            </a:r>
            <a:r>
              <a:rPr kumimoji="1" lang="zh-CN" altLang="en-US" dirty="0"/>
              <a:t>的内容为</a:t>
            </a:r>
            <a:r>
              <a:rPr kumimoji="1" lang="en-US" altLang="zh-CN" dirty="0"/>
              <a:t>1234H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R5</a:t>
            </a:r>
            <a:r>
              <a:rPr kumimoji="1" lang="zh-CN" altLang="en-US" dirty="0"/>
              <a:t>的内容为</a:t>
            </a:r>
            <a:r>
              <a:rPr kumimoji="1" lang="en-US" altLang="zh-CN" dirty="0"/>
              <a:t>5678H</a:t>
            </a:r>
            <a:r>
              <a:rPr kumimoji="1" lang="zh-CN" altLang="en-US" dirty="0"/>
              <a:t>，地址</a:t>
            </a:r>
            <a:r>
              <a:rPr kumimoji="1" lang="en-US" altLang="zh-CN" dirty="0"/>
              <a:t>1234H</a:t>
            </a:r>
            <a:r>
              <a:rPr kumimoji="1" lang="zh-CN" altLang="en-US" dirty="0"/>
              <a:t>中内容为</a:t>
            </a:r>
            <a:r>
              <a:rPr kumimoji="1" lang="en-US" altLang="zh-CN" dirty="0"/>
              <a:t>5678H</a:t>
            </a:r>
            <a:r>
              <a:rPr kumimoji="1" lang="zh-CN" altLang="en-US" dirty="0"/>
              <a:t>，地址</a:t>
            </a:r>
            <a:r>
              <a:rPr kumimoji="1" lang="en-US" altLang="zh-CN" dirty="0"/>
              <a:t>5678H</a:t>
            </a:r>
            <a:r>
              <a:rPr kumimoji="1" lang="zh-CN" altLang="en-US" dirty="0"/>
              <a:t>中内容为</a:t>
            </a:r>
            <a:r>
              <a:rPr kumimoji="1" lang="en-US" altLang="zh-CN" dirty="0"/>
              <a:t>1234H</a:t>
            </a:r>
          </a:p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(R4), (R5)+ -&gt; (Rn)+  </a:t>
            </a:r>
            <a:r>
              <a:rPr kumimoji="1" lang="zh-CN" altLang="en-US" dirty="0"/>
              <a:t>指 操作数</a:t>
            </a:r>
            <a:r>
              <a:rPr kumimoji="1" lang="en-US" altLang="zh-CN" dirty="0"/>
              <a:t>=((Rn)),(Rn)+1 -&gt; Rn. (Rn)</a:t>
            </a:r>
            <a:r>
              <a:rPr kumimoji="1" lang="zh-CN" altLang="en-US" dirty="0"/>
              <a:t>表示寄存器间接寻址。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中，后一个为目的操作数</a:t>
            </a:r>
            <a:endParaRPr kumimoji="1" lang="en-US" altLang="zh-CN" dirty="0"/>
          </a:p>
          <a:p>
            <a:r>
              <a:rPr kumimoji="1" lang="zh-CN" altLang="en-US" dirty="0"/>
              <a:t>题目有点混淆</a:t>
            </a:r>
            <a:endParaRPr kumimoji="1" lang="en-US" altLang="zh-CN" dirty="0"/>
          </a:p>
          <a:p>
            <a:r>
              <a:rPr kumimoji="1" lang="zh-CN" altLang="en-US" dirty="0"/>
              <a:t>指令执行后，发生什么变化</a:t>
            </a:r>
            <a:endParaRPr kumimoji="1" lang="en-US" altLang="zh-CN" dirty="0"/>
          </a:p>
          <a:p>
            <a:r>
              <a:rPr kumimoji="1" lang="en-US" altLang="zh-CN" dirty="0"/>
              <a:t>5678H+1234H=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68ACH</a:t>
            </a:r>
            <a:r>
              <a:rPr lang="zh-CN" altLang="zh-CN" dirty="0">
                <a:effectLst/>
              </a:rPr>
              <a:t> </a:t>
            </a:r>
            <a:r>
              <a:rPr lang="en-US" altLang="zh-CN" dirty="0">
                <a:effectLst/>
              </a:rPr>
              <a:t>-&gt; (5678H)</a:t>
            </a:r>
            <a:r>
              <a:rPr lang="zh-CN" altLang="en-US" dirty="0">
                <a:effectLst/>
              </a:rPr>
              <a:t>，</a:t>
            </a:r>
            <a:r>
              <a:rPr lang="en-US" altLang="zh-CN" dirty="0">
                <a:effectLst/>
              </a:rPr>
              <a:t>R5</a:t>
            </a:r>
            <a:r>
              <a:rPr lang="zh-CN" altLang="en-US" dirty="0">
                <a:effectLst/>
              </a:rPr>
              <a:t>自加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F796E2-86A8-93E3-8890-771F1D60A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92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57DDD-0460-1092-1785-EC908C9F4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260CF-CC9C-BEB2-8079-A6FD9879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E74D9-4D11-A804-2B0C-8714923CC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阶码易于比较大小，计算偏移值</a:t>
            </a:r>
            <a:endParaRPr lang="en-US" altLang="zh-CN" dirty="0"/>
          </a:p>
          <a:p>
            <a:r>
              <a:rPr lang="zh-CN" altLang="en-US" dirty="0"/>
              <a:t>需要区分，并非所有标准下，偏移值都是</a:t>
            </a:r>
            <a:r>
              <a:rPr lang="en-US" altLang="zh-CN" dirty="0"/>
              <a:t>127</a:t>
            </a:r>
            <a:r>
              <a:rPr lang="zh-CN" altLang="en-US" dirty="0"/>
              <a:t>，例如书上有</a:t>
            </a:r>
            <a:r>
              <a:rPr lang="en-US" altLang="zh-CN" dirty="0"/>
              <a:t>128</a:t>
            </a:r>
          </a:p>
          <a:p>
            <a:r>
              <a:rPr lang="en-US" dirty="0" err="1"/>
              <a:t>原码相当于符号位和小数位组合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A5CD-78B9-F0C7-E50E-29A490CF6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624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7EE4C-31C4-5E37-8D5A-8D9A89DCF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79758-4F3F-1075-1E8D-66CDCFE3F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6A017-7D54-FC5F-7040-B0F66C8BE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上溢才会停止运算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4FCDE-D433-F525-77DB-36644BCE3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662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07FC0-9BCD-730A-C5C3-4EF00804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F70F09-7EAE-41EB-772A-5CDE3C760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430FE-58D5-08B5-1921-5A86198B0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书上讲的比较详细，这里再梳理一遍</a:t>
            </a:r>
            <a:endParaRPr lang="en-US" altLang="zh-CN" dirty="0"/>
          </a:p>
          <a:p>
            <a:r>
              <a:rPr lang="zh-CN" altLang="en-US" dirty="0"/>
              <a:t>异或决定符号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820B3-02F2-0F0F-B25F-982D4884C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743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D6D0E-8CD2-5B18-6B5E-1BCED7499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065394-1195-52AE-6457-2D56F7DC5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860BF-6F7D-FBAC-E850-658D0CFA7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9D332-31E1-365B-C69A-47AF2ADCA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121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B8CF-09C1-EBF6-3988-16BA780B5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6B043-5F0A-85D2-A535-546F60516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2086D4-BA71-5FBC-66CC-C8DBDC3DE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计算过程中的溢出不算真正的溢出</a:t>
            </a:r>
            <a:endParaRPr lang="en-US" altLang="zh-CN" dirty="0"/>
          </a:p>
          <a:p>
            <a:r>
              <a:rPr lang="zh-CN" altLang="en-US" dirty="0"/>
              <a:t>只需要多加一位，以供溢出后右移</a:t>
            </a:r>
            <a:endParaRPr lang="en-US" altLang="zh-CN" dirty="0"/>
          </a:p>
          <a:p>
            <a:r>
              <a:rPr lang="en-US" dirty="0" err="1"/>
              <a:t>Q理论上只需要n位</a:t>
            </a:r>
            <a:r>
              <a:rPr lang="zh-CN" altLang="en-US" dirty="0"/>
              <a:t>，而不是</a:t>
            </a:r>
            <a:r>
              <a:rPr lang="en-US" altLang="zh-CN" dirty="0"/>
              <a:t>n+1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D0F2E-044E-6186-0A4B-6F520C54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52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 </a:t>
            </a:r>
            <a:r>
              <a:rPr lang="en" altLang="zh-CN" dirty="0"/>
              <a:t>LDA address (</a:t>
            </a:r>
            <a:r>
              <a:rPr lang="en" altLang="zh-CN" dirty="0" err="1"/>
              <a:t>LoaD</a:t>
            </a:r>
            <a:r>
              <a:rPr lang="en" altLang="zh-CN" dirty="0"/>
              <a:t> Accumulator from memory address)</a:t>
            </a:r>
            <a:r>
              <a:rPr lang="zh-CN" altLang="en-US" dirty="0"/>
              <a:t> 数据加载到累加器中</a:t>
            </a:r>
            <a:endParaRPr lang="en-US" altLang="zh-CN" dirty="0"/>
          </a:p>
          <a:p>
            <a:r>
              <a:rPr kumimoji="1" lang="en-US" altLang="zh-CN" dirty="0"/>
              <a:t>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MQ</a:t>
            </a:r>
            <a:r>
              <a:rPr kumimoji="1" lang="zh-CN" altLang="en-US" dirty="0"/>
              <a:t>以乘法为例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528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5EFC2-5DE5-2B21-4E68-0BB1E52BE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2E621-20E3-F243-5E5E-9BEB47959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48EDF-7307-3C66-AF44-BB22C18A3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获取</a:t>
            </a:r>
            <a:r>
              <a:rPr lang="en-US" altLang="zh-CN" dirty="0"/>
              <a:t>3</a:t>
            </a:r>
            <a:r>
              <a:rPr lang="zh-CN" altLang="en-US" dirty="0"/>
              <a:t>倍数值比较麻烦，所以考虑其他方式 </a:t>
            </a:r>
            <a:r>
              <a:rPr lang="en-US" altLang="zh-CN" dirty="0"/>
              <a:t>-&gt; </a:t>
            </a:r>
            <a:r>
              <a:rPr lang="zh-CN" altLang="en-US" dirty="0"/>
              <a:t>减</a:t>
            </a:r>
            <a:r>
              <a:rPr lang="en-US" altLang="zh-CN" dirty="0"/>
              <a:t>1</a:t>
            </a:r>
            <a:r>
              <a:rPr lang="zh-CN" altLang="en-US" dirty="0"/>
              <a:t>，移位后加</a:t>
            </a:r>
            <a:r>
              <a:rPr lang="en-US" altLang="zh-CN" dirty="0"/>
              <a:t>1</a:t>
            </a:r>
            <a:r>
              <a:rPr lang="zh-CN" altLang="en-US" dirty="0"/>
              <a:t>相当于加</a:t>
            </a:r>
            <a:r>
              <a:rPr lang="en-US" altLang="zh-CN" dirty="0"/>
              <a:t>4</a:t>
            </a:r>
            <a:r>
              <a:rPr lang="zh-CN" altLang="en-US" dirty="0"/>
              <a:t>倍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6CDB2-EC49-021F-71C1-AB51280AE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7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1A668-0D83-CC26-9C6B-06AB5FEAE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7274B-393C-732D-7824-A597CEA93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67D26-8C5B-08C9-3EE5-1A2799F4D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63177-BB57-5B08-3DD7-ADF7F08FA1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838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7DCD-A127-FC4D-7F57-18940C539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679D8-E3D4-5602-EDCC-C951F24F6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334A8-C967-4AF9-259E-28D259AE2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E42AC-4CCB-AC43-4BF2-BA2BFA2F0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031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437FB-208A-B40D-4D7C-ADC7C131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16979-599B-B675-C9D6-21D695550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F069D-13F3-E390-25C9-2686F53A6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负数使用补码参与计算</a:t>
            </a:r>
            <a:r>
              <a:rPr lang="zh-CN" altLang="en-US" dirty="0"/>
              <a:t>，此时计算是按照补码进行的，右移需要按照补码的规则。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涉及减法时，过程中使用补码计算</a:t>
            </a:r>
            <a:endParaRPr lang="en-US" altLang="zh-CN" dirty="0"/>
          </a:p>
          <a:p>
            <a:r>
              <a:rPr lang="zh-CN" altLang="en-US" dirty="0"/>
              <a:t>理论上只需要加</a:t>
            </a:r>
            <a:r>
              <a:rPr lang="en-US" altLang="zh-CN" dirty="0"/>
              <a:t>n/2</a:t>
            </a:r>
            <a:r>
              <a:rPr lang="zh-CN" altLang="en-US" dirty="0"/>
              <a:t>次，移位</a:t>
            </a:r>
            <a:r>
              <a:rPr lang="en-US" altLang="zh-CN" dirty="0"/>
              <a:t>n/2</a:t>
            </a:r>
            <a:r>
              <a:rPr lang="zh-CN" altLang="en-US" dirty="0"/>
              <a:t>次，但是由于</a:t>
            </a:r>
            <a:r>
              <a:rPr lang="en-US" altLang="zh-CN" dirty="0"/>
              <a:t>c</a:t>
            </a:r>
            <a:r>
              <a:rPr lang="zh-CN" altLang="en-US" dirty="0"/>
              <a:t>的进位，所以最后一次移位，形成</a:t>
            </a:r>
            <a:r>
              <a:rPr lang="en-US" altLang="zh-CN" dirty="0"/>
              <a:t>z3</a:t>
            </a:r>
            <a:r>
              <a:rPr lang="zh-CN" altLang="en-US" dirty="0"/>
              <a:t>后，还需要查看</a:t>
            </a:r>
            <a:r>
              <a:rPr lang="en-US" altLang="zh-CN" dirty="0"/>
              <a:t>c</a:t>
            </a:r>
            <a:r>
              <a:rPr lang="zh-CN" altLang="en-US" dirty="0"/>
              <a:t>以形成</a:t>
            </a:r>
            <a:r>
              <a:rPr lang="en-US" altLang="zh-CN" dirty="0"/>
              <a:t>z4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49FAA-5DE5-3CA6-1393-622A93EA2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994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37873-3755-3830-B383-7F80EB61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D5486-20DC-B156-7F1E-D1927C805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B4149-157F-8347-CA67-C0AA38CA9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FFE80-FB9C-6F90-8EBE-CD8D99ECC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742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F78A0-7D36-1710-BDFD-B467BBD15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95CFA-EFB0-977F-D24C-995DB5BBC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653DB6-C06F-D0E0-B722-3E4245A38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EC45D-2D6D-4C10-3CB0-A1D311D68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366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7379-3E0F-C893-74F2-A27E89F51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EBF8C-6ABC-5EE2-9EBB-9149B7BAD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C8F3C-66CA-C7CC-7DB9-3ADB36AAD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假设此处</a:t>
            </a:r>
            <a:r>
              <a:rPr lang="en-US" altLang="zh-CN" dirty="0"/>
              <a:t>n</a:t>
            </a:r>
            <a:r>
              <a:rPr lang="zh-CN" altLang="en-US" dirty="0"/>
              <a:t>不包含符号位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需要</a:t>
            </a:r>
            <a:r>
              <a:rPr lang="en-US" altLang="zh-CN" dirty="0"/>
              <a:t>n+2</a:t>
            </a:r>
            <a:r>
              <a:rPr lang="zh-CN" altLang="en-US" dirty="0"/>
              <a:t>位，存放部分积</a:t>
            </a:r>
            <a:endParaRPr lang="en-US" altLang="zh-CN" dirty="0"/>
          </a:p>
          <a:p>
            <a:r>
              <a:rPr lang="zh-CN" altLang="en-US" dirty="0"/>
              <a:t>加法器需要</a:t>
            </a:r>
            <a:r>
              <a:rPr lang="en-US" altLang="zh-CN" dirty="0"/>
              <a:t>n+2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需要</a:t>
            </a:r>
            <a:r>
              <a:rPr lang="en-US" altLang="zh-CN" dirty="0"/>
              <a:t>n+1</a:t>
            </a:r>
            <a:r>
              <a:rPr lang="zh-CN" altLang="en-US" dirty="0"/>
              <a:t>位，</a:t>
            </a:r>
            <a:r>
              <a:rPr lang="en-US" altLang="zh-CN" dirty="0"/>
              <a:t>Q</a:t>
            </a:r>
            <a:r>
              <a:rPr lang="zh-CN" altLang="en-US" dirty="0"/>
              <a:t>需要</a:t>
            </a:r>
            <a:r>
              <a:rPr lang="en-US" altLang="zh-CN" dirty="0"/>
              <a:t>n+1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6BD5-EB79-73D9-EAA2-214EFB07C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181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36886-2AB7-B921-97C4-1B8D4BE3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FAEAC-03B4-8DCE-82D9-0AD40A3AD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CCCC4-E42D-547B-FBD3-227132DBE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有同学写反</a:t>
            </a:r>
            <a:endParaRPr lang="en-US" altLang="zh-CN" dirty="0"/>
          </a:p>
          <a:p>
            <a:r>
              <a:rPr lang="zh-CN" altLang="en-US" dirty="0"/>
              <a:t>精度 </a:t>
            </a:r>
            <a:r>
              <a:rPr lang="en-US" altLang="zh-CN" dirty="0"/>
              <a:t>–</a:t>
            </a:r>
            <a:r>
              <a:rPr lang="zh-CN" altLang="en-US" dirty="0"/>
              <a:t> 末尾恒置一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4C337-D09F-FAE7-6B6D-1D8287F9A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814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D9E89-DF40-A9BF-4465-386FFCB23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B705CB-1560-DB22-C059-69B577C40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88082D-FBC3-7BDE-DC05-2DC774DCB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涉及减法，过程中都用补码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5EA16-4631-9B98-7109-AA86DCF72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408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C7DC9-C959-D23A-E5E7-F7A55EB20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7AABC6-6CF6-BBCC-6361-60800AD2B3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338BB-4F3C-FFFE-6B4A-821CEB705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第一次上商是整数位</a:t>
            </a:r>
            <a:endParaRPr lang="en-US" altLang="zh-CN" dirty="0"/>
          </a:p>
          <a:p>
            <a:r>
              <a:rPr lang="zh-CN" altLang="en-US" dirty="0"/>
              <a:t>最后商为</a:t>
            </a:r>
            <a:r>
              <a:rPr lang="en-US" altLang="zh-CN" dirty="0"/>
              <a:t>01101</a:t>
            </a:r>
            <a:r>
              <a:rPr lang="zh-CN" altLang="en-US" dirty="0"/>
              <a:t>，第一个</a:t>
            </a:r>
            <a:r>
              <a:rPr lang="en-US" altLang="zh-CN" dirty="0"/>
              <a:t>0</a:t>
            </a:r>
            <a:r>
              <a:rPr lang="zh-CN" altLang="en-US" dirty="0"/>
              <a:t>并不是符号位，也不进入数值判断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BC82F-AF27-D375-0EB0-F7371FD09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70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17DF8-F821-05AB-7AF1-2B5F74EC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B7485C-AC23-B7A8-2D2C-EACBF3A21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916A97-562E-4BFC-26A4-D5E792114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599463-3C9B-6924-D235-BB57C5F49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760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E0864-8921-6155-E0E9-FEA6A59D5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217E2-D463-4C74-7981-1580F1111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B09963-812E-7A9C-0FC5-A108054D7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改进恢复余数法</a:t>
            </a:r>
            <a:endParaRPr lang="en-US" altLang="zh-CN" dirty="0"/>
          </a:p>
          <a:p>
            <a:r>
              <a:rPr lang="zh-CN" altLang="en-US" dirty="0"/>
              <a:t>左移相加，或左移相减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E0A6-0038-0AD6-D5F7-C94B40A81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07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EE95-F863-F4A9-1D4C-0296885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08C515-90B9-9BE6-E46B-1E86ACD85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DD78D-44DC-F59D-DEB0-50D12CEEE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改进恢复余数法</a:t>
            </a:r>
            <a:endParaRPr lang="en-US" altLang="zh-CN" dirty="0"/>
          </a:p>
          <a:p>
            <a:r>
              <a:rPr lang="en-US" altLang="zh-CN" dirty="0"/>
              <a:t>1.1101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CD666-4D4D-AEE6-9A15-591E2E87F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950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A0A7-98CF-0DDF-FBED-9028CA91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27357-573A-18CD-702B-08EF82387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1D327-4D4C-3AE4-28F3-17E9E0EB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7B56C-A19D-DEEB-093D-F0B88DEDD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40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FCA7F-0664-64C7-1ADC-FEE4EB4F9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492A1-A44B-2A68-92AA-5D42A76B9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2E56C-4BD2-3DC4-4CD1-28C65251F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535A4-FFDF-6A5F-FD4F-4B15AA795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0860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F717C-CF91-363D-F64C-6A0F39534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BA04C-E2E2-F5BE-7BD0-EF27A3A8F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11DBB-4170-7B4E-DDA8-5C773F3D9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余数符号和被除数相同，代表够减</a:t>
            </a:r>
            <a:endParaRPr lang="en-US" altLang="zh-CN" dirty="0"/>
          </a:p>
          <a:p>
            <a:r>
              <a:rPr lang="zh-CN" altLang="en-US" dirty="0"/>
              <a:t>同号相减，异号相加，都是判别被除数够被多少个除数抵消 </a:t>
            </a:r>
            <a:r>
              <a:rPr lang="en-US" altLang="zh-CN" dirty="0"/>
              <a:t>–</a:t>
            </a:r>
            <a:r>
              <a:rPr lang="zh-CN" altLang="en-US" dirty="0"/>
              <a:t> 以计算商值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40AE6-268F-2070-5935-E035778A8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957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1D101-C0E2-235B-7B97-2A56BCEB0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A76E9-8C89-BF38-46A2-0F9432F3B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C58CA-5C66-52BD-D583-A47BE3A3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余数符号和被除数相同，代表够减</a:t>
            </a:r>
            <a:endParaRPr lang="en-US" altLang="zh-CN" dirty="0"/>
          </a:p>
          <a:p>
            <a:r>
              <a:rPr lang="zh-CN" altLang="en-US" dirty="0"/>
              <a:t>同号相减，异号相加，都是判别被除数够被多少个除数抵消 </a:t>
            </a:r>
            <a:r>
              <a:rPr lang="en-US" altLang="zh-CN" dirty="0"/>
              <a:t>–</a:t>
            </a:r>
            <a:r>
              <a:rPr lang="zh-CN" altLang="en-US" dirty="0"/>
              <a:t> 以计算商值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443D-7DB4-7996-102C-1507F9DD0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44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C502-0112-9937-D746-581628F4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8006C8-9D06-2768-EB79-BF84ECDB5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25511-FE79-9794-3A0D-D6D2DF5B2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余数符号和被除数相同，代表够减</a:t>
            </a:r>
            <a:endParaRPr lang="en-US" altLang="zh-CN" dirty="0"/>
          </a:p>
          <a:p>
            <a:r>
              <a:rPr lang="zh-CN" altLang="en-US" dirty="0"/>
              <a:t>同号相减，异号相加，都是判别被除数够被多少个除数抵消 </a:t>
            </a:r>
            <a:r>
              <a:rPr lang="en-US" altLang="zh-CN" dirty="0"/>
              <a:t>–</a:t>
            </a:r>
            <a:r>
              <a:rPr lang="zh-CN" altLang="en-US" dirty="0"/>
              <a:t> 以计算商值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598B9-850E-63C5-98C1-FB684D0CC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4632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DAF56-04E5-7335-E535-777E9A129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B3F8C-F07F-4BB1-0AF3-E4BD04E5C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4F700-0D36-BDE9-DE7C-ADA5BCCA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第一次计算，上商的并不是符号位，而单纯就是判断是否溢出。而在补码除法中，该上商又刚好可以判断溢出或者商符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21FEE-04B3-E6A5-A57B-C0B5B9323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364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E87D8-73C5-BC80-FDAD-D9940EC8A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63E13-8202-8196-7BC1-E7E7EB3FA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ED38B-419B-45C8-AE1D-9FE8F6960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D14F4-A7C8-537D-DF92-D9755E20B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225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BB9E9-650F-2B97-9494-C006DD9D0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2741B-0D3B-7041-022A-D0AD56335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1098E1-0932-6B39-E33F-E625DE01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末位置</a:t>
            </a:r>
            <a:r>
              <a:rPr lang="en-US" altLang="zh-CN" dirty="0"/>
              <a:t>1</a:t>
            </a:r>
            <a:r>
              <a:rPr lang="zh-CN" altLang="en-US" dirty="0"/>
              <a:t> 算上商一次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88317-9F70-7B36-0056-A1F8DAD5E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907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5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09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6881B-01B0-83FE-2BA4-47A2F523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15691C-8A4F-EE32-8F74-218FC79FE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A4118-F8CD-5C41-78E0-2A34F3A69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5FFF1-502A-A74A-F7BB-9677042FA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68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7BC65-AF51-4356-FE86-EBFE82B1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813B5F-981F-CDC9-CF9C-659D39C5C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3D003-2DE5-47C3-C86A-C1BC3C0D0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设计多周期流水线时能更加理解</a:t>
            </a:r>
            <a:endParaRPr lang="en-US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06EB4-2F0D-3DA5-A95C-5C0070E43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01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AF6C4-1505-CE71-F119-0D92224DE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0D3D6-EB48-41B8-04B4-ECD995058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C062C-108C-A93C-A73B-0A63FEEFF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</a:t>
            </a:r>
            <a:r>
              <a:rPr lang="en" altLang="zh-CN" dirty="0"/>
              <a:t>AX</a:t>
            </a:r>
            <a:r>
              <a:rPr lang="zh-CN" altLang="en-US" dirty="0"/>
              <a:t>是累加器，</a:t>
            </a:r>
            <a:r>
              <a:rPr lang="en" altLang="zh-CN" dirty="0"/>
              <a:t>CX</a:t>
            </a:r>
            <a:r>
              <a:rPr lang="zh-CN" altLang="en-US" dirty="0"/>
              <a:t>是计数器，</a:t>
            </a:r>
            <a:r>
              <a:rPr lang="en" altLang="zh-CN" dirty="0"/>
              <a:t>SP</a:t>
            </a:r>
            <a:r>
              <a:rPr lang="zh-CN" altLang="en-US" dirty="0"/>
              <a:t>是栈指针，</a:t>
            </a:r>
            <a:r>
              <a:rPr lang="en" altLang="zh-CN" dirty="0"/>
              <a:t>BP</a:t>
            </a:r>
            <a:r>
              <a:rPr lang="zh-CN" altLang="en-US" dirty="0"/>
              <a:t>是基址指针</a:t>
            </a:r>
            <a:endParaRPr lang="en-US" altLang="zh-CN" dirty="0"/>
          </a:p>
          <a:p>
            <a:r>
              <a:rPr lang="en-US" altLang="zh-CN" dirty="0"/>
              <a:t>RISC</a:t>
            </a:r>
            <a:r>
              <a:rPr lang="zh-CN" altLang="en-US" dirty="0"/>
              <a:t>更少的专用性</a:t>
            </a:r>
            <a:endParaRPr lang="en-US" altLang="zh-CN" dirty="0"/>
          </a:p>
          <a:p>
            <a:endParaRPr lang="en-US"/>
          </a:p>
          <a:p>
            <a:r>
              <a:rPr lang="zh-CN" altLang="en-US"/>
              <a:t>通用寄存器可以用来存放局部数据等，所以更多的通用寄存器可以减少对内存的访问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B4029-8D1F-199E-00EA-ACCD1C1A0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B181E-6943-4FD2-ACC6-EF18B3AA585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67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>
            <a:normAutofit/>
          </a:bodyPr>
          <a:lstStyle>
            <a:lvl1pPr algn="ctr">
              <a:defRPr sz="2700" baseline="0">
                <a:latin typeface="Arial Unicode MS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2789365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F24DE9D-35DC-4190-8D98-144A4200123C}" type="datetime1">
              <a:rPr lang="zh-CN" altLang="en-US" smtClean="0"/>
              <a:t>2025/5/28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1B6D8AF4-69DA-4472-93C0-276EAC73927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32214" y="3645024"/>
            <a:ext cx="8856984" cy="0"/>
          </a:xfrm>
          <a:prstGeom prst="line">
            <a:avLst/>
          </a:prstGeom>
          <a:ln w="57150">
            <a:solidFill>
              <a:srgbClr val="000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http://www.ucas.ac.cn/newStyle/images/lougo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14" y="143622"/>
            <a:ext cx="3823320" cy="9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00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5" y="7959"/>
            <a:ext cx="7509773" cy="963641"/>
          </a:xfrm>
        </p:spPr>
        <p:txBody>
          <a:bodyPr>
            <a:normAutofit/>
          </a:bodyPr>
          <a:lstStyle>
            <a:lvl1pPr algn="r">
              <a:defRPr sz="27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6753"/>
            <a:ext cx="8229600" cy="4929411"/>
          </a:xfrm>
        </p:spPr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http://www.siat.cas.cn/gkjj/jgjj/201008/W020100805607939421154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6165" r="7151" b="5084"/>
          <a:stretch/>
        </p:blipFill>
        <p:spPr bwMode="auto">
          <a:xfrm>
            <a:off x="7977318" y="55980"/>
            <a:ext cx="1011881" cy="9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132214" y="1052736"/>
            <a:ext cx="8856984" cy="0"/>
          </a:xfrm>
          <a:prstGeom prst="line">
            <a:avLst/>
          </a:prstGeom>
          <a:ln w="53975">
            <a:solidFill>
              <a:srgbClr val="000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018040" y="996757"/>
            <a:ext cx="1090464" cy="5129407"/>
          </a:xfrm>
        </p:spPr>
        <p:txBody>
          <a:bodyPr vert="eaVert">
            <a:normAutofit/>
          </a:bodyPr>
          <a:lstStyle>
            <a:lvl1pPr>
              <a:defRPr sz="27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74639"/>
            <a:ext cx="7427168" cy="5851525"/>
          </a:xfrm>
        </p:spPr>
        <p:txBody>
          <a:bodyPr vert="eaVert">
            <a:normAutofit/>
          </a:bodyPr>
          <a:lstStyle>
            <a:lvl1pPr>
              <a:defRPr sz="2100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500">
                <a:latin typeface="微软雅黑" pitchFamily="34" charset="-122"/>
                <a:ea typeface="微软雅黑" pitchFamily="34" charset="-122"/>
              </a:defRPr>
            </a:lvl3pPr>
            <a:lvl4pPr>
              <a:defRPr sz="1350">
                <a:latin typeface="微软雅黑" pitchFamily="34" charset="-122"/>
                <a:ea typeface="微软雅黑" pitchFamily="34" charset="-122"/>
              </a:defRPr>
            </a:lvl4pPr>
            <a:lvl5pPr>
              <a:defRPr sz="135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http://www.siat.cas.cn/gkjj/jgjj/201008/W020100805607939421154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6165" r="7151" b="5084"/>
          <a:stretch/>
        </p:blipFill>
        <p:spPr bwMode="auto">
          <a:xfrm>
            <a:off x="8132120" y="0"/>
            <a:ext cx="1011881" cy="9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 rot="5400000">
            <a:off x="4950384" y="3231376"/>
            <a:ext cx="6156000" cy="0"/>
          </a:xfrm>
          <a:prstGeom prst="line">
            <a:avLst/>
          </a:prstGeom>
          <a:ln w="53975">
            <a:solidFill>
              <a:srgbClr val="000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5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6378" y="11315"/>
            <a:ext cx="7982820" cy="993399"/>
          </a:xfrm>
        </p:spPr>
        <p:txBody>
          <a:bodyPr>
            <a:normAutofit/>
          </a:bodyPr>
          <a:lstStyle>
            <a:lvl1pPr algn="l">
              <a:defRPr sz="2700" baseline="0">
                <a:latin typeface="Arial Unicode MS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256584"/>
          </a:xfrm>
        </p:spPr>
        <p:txBody>
          <a:bodyPr>
            <a:normAutofit/>
          </a:bodyPr>
          <a:lstStyle>
            <a:lvl1pPr>
              <a:defRPr sz="2100" baseline="0">
                <a:latin typeface="Arial Unicode MS" pitchFamily="34" charset="-122"/>
                <a:ea typeface="微软雅黑" pitchFamily="34" charset="-122"/>
              </a:defRPr>
            </a:lvl1pPr>
            <a:lvl2pPr>
              <a:defRPr sz="1800" baseline="0">
                <a:latin typeface="Arial Unicode MS" pitchFamily="34" charset="-122"/>
                <a:ea typeface="微软雅黑" pitchFamily="34" charset="-122"/>
              </a:defRPr>
            </a:lvl2pPr>
            <a:lvl3pPr>
              <a:defRPr sz="1500" baseline="0">
                <a:latin typeface="Arial Unicode MS" pitchFamily="34" charset="-122"/>
                <a:ea typeface="微软雅黑" pitchFamily="34" charset="-122"/>
              </a:defRPr>
            </a:lvl3pPr>
            <a:lvl4pPr>
              <a:defRPr sz="1350" baseline="0">
                <a:latin typeface="Arial Unicode MS" pitchFamily="34" charset="-122"/>
                <a:ea typeface="微软雅黑" pitchFamily="34" charset="-122"/>
              </a:defRPr>
            </a:lvl4pPr>
            <a:lvl5pPr>
              <a:defRPr sz="1350" baseline="0">
                <a:latin typeface="Arial Unicode MS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92269"/>
            <a:ext cx="2133600" cy="3651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92269"/>
            <a:ext cx="2895600" cy="3651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592269"/>
            <a:ext cx="2133600" cy="3651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32214" y="1052736"/>
            <a:ext cx="8856984" cy="0"/>
          </a:xfrm>
          <a:prstGeom prst="line">
            <a:avLst/>
          </a:prstGeom>
          <a:ln w="53975">
            <a:solidFill>
              <a:srgbClr val="000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siat.cas.cn/gkjj/jgjj/201008/W020100805607939421154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-91979" y="31061"/>
            <a:ext cx="1098357" cy="102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84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>
            <a:normAutofit/>
          </a:bodyPr>
          <a:lstStyle>
            <a:lvl1pPr algn="l">
              <a:defRPr sz="2700" b="0" cap="all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32214" y="4437112"/>
            <a:ext cx="8856984" cy="0"/>
          </a:xfrm>
          <a:prstGeom prst="line">
            <a:avLst/>
          </a:prstGeom>
          <a:ln w="53975">
            <a:solidFill>
              <a:srgbClr val="000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siat.cas.cn/gkjj/jgjj/201008/W020100805607939421154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6165" r="7151" b="5084"/>
          <a:stretch/>
        </p:blipFill>
        <p:spPr bwMode="auto">
          <a:xfrm>
            <a:off x="1" y="7959"/>
            <a:ext cx="1011881" cy="9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5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1881" y="0"/>
            <a:ext cx="7674919" cy="971600"/>
          </a:xfrm>
        </p:spPr>
        <p:txBody>
          <a:bodyPr>
            <a:normAutofit/>
          </a:bodyPr>
          <a:lstStyle>
            <a:lvl1pPr algn="l">
              <a:defRPr sz="2700" baseline="0">
                <a:latin typeface="Arial Unicode MS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5328592"/>
          </a:xfrm>
        </p:spPr>
        <p:txBody>
          <a:bodyPr/>
          <a:lstStyle>
            <a:lvl1pPr>
              <a:defRPr sz="2100" baseline="0">
                <a:latin typeface="Arial Unicode MS" pitchFamily="34" charset="-122"/>
                <a:ea typeface="微软雅黑" pitchFamily="34" charset="-122"/>
              </a:defRPr>
            </a:lvl1pPr>
            <a:lvl2pPr>
              <a:defRPr sz="1800" baseline="0">
                <a:latin typeface="Arial Unicode MS" pitchFamily="34" charset="-122"/>
                <a:ea typeface="微软雅黑" pitchFamily="34" charset="-122"/>
              </a:defRPr>
            </a:lvl2pPr>
            <a:lvl3pPr>
              <a:defRPr sz="1500" baseline="0">
                <a:latin typeface="Arial Unicode MS" pitchFamily="34" charset="-122"/>
                <a:ea typeface="微软雅黑" pitchFamily="34" charset="-122"/>
              </a:defRPr>
            </a:lvl3pPr>
            <a:lvl4pPr>
              <a:defRPr sz="1350" baseline="0">
                <a:latin typeface="Arial Unicode MS" pitchFamily="34" charset="-122"/>
                <a:ea typeface="微软雅黑" pitchFamily="34" charset="-122"/>
              </a:defRPr>
            </a:lvl4pPr>
            <a:lvl5pPr>
              <a:defRPr sz="1350" baseline="0">
                <a:latin typeface="Arial Unicode MS" pitchFamily="34" charset="-122"/>
                <a:ea typeface="微软雅黑" pitchFamily="34" charset="-122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5328592"/>
          </a:xfrm>
        </p:spPr>
        <p:txBody>
          <a:bodyPr/>
          <a:lstStyle>
            <a:lvl1pPr>
              <a:defRPr sz="2100" baseline="0">
                <a:latin typeface="Arial Unicode MS" pitchFamily="34" charset="-122"/>
                <a:ea typeface="微软雅黑" pitchFamily="34" charset="-122"/>
              </a:defRPr>
            </a:lvl1pPr>
            <a:lvl2pPr>
              <a:defRPr sz="1800" baseline="0">
                <a:latin typeface="Arial Unicode MS" pitchFamily="34" charset="-122"/>
                <a:ea typeface="微软雅黑" pitchFamily="34" charset="-122"/>
              </a:defRPr>
            </a:lvl2pPr>
            <a:lvl3pPr>
              <a:defRPr sz="1500" baseline="0">
                <a:latin typeface="Arial Unicode MS" pitchFamily="34" charset="-122"/>
                <a:ea typeface="微软雅黑" pitchFamily="34" charset="-122"/>
              </a:defRPr>
            </a:lvl3pPr>
            <a:lvl4pPr>
              <a:defRPr sz="1350" baseline="0">
                <a:latin typeface="Arial Unicode MS" pitchFamily="34" charset="-122"/>
                <a:ea typeface="微软雅黑" pitchFamily="34" charset="-122"/>
              </a:defRPr>
            </a:lvl4pPr>
            <a:lvl5pPr>
              <a:defRPr sz="1350" baseline="0">
                <a:latin typeface="Arial Unicode MS" pitchFamily="34" charset="-122"/>
                <a:ea typeface="微软雅黑" pitchFamily="34" charset="-122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592269"/>
            <a:ext cx="2133600" cy="3651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592269"/>
            <a:ext cx="2895600" cy="3651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592269"/>
            <a:ext cx="2133600" cy="3651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 descr="http://www.siat.cas.cn/gkjj/jgjj/201008/W020100805607939421154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6165" r="7151" b="5084"/>
          <a:stretch/>
        </p:blipFill>
        <p:spPr bwMode="auto">
          <a:xfrm>
            <a:off x="1" y="7959"/>
            <a:ext cx="1011881" cy="9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132214" y="1052736"/>
            <a:ext cx="8856984" cy="0"/>
          </a:xfrm>
          <a:prstGeom prst="line">
            <a:avLst/>
          </a:prstGeom>
          <a:ln w="53975">
            <a:solidFill>
              <a:srgbClr val="000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67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1881" y="7959"/>
            <a:ext cx="7674919" cy="963641"/>
          </a:xfrm>
        </p:spPr>
        <p:txBody>
          <a:bodyPr>
            <a:normAutofit/>
          </a:bodyPr>
          <a:lstStyle>
            <a:lvl1pPr algn="l">
              <a:defRPr sz="27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5062"/>
            <a:ext cx="4040188" cy="639762"/>
          </a:xfrm>
        </p:spPr>
        <p:txBody>
          <a:bodyPr anchor="b"/>
          <a:lstStyle>
            <a:lvl1pPr marL="0" indent="0">
              <a:buNone/>
              <a:defRPr sz="1800" b="1">
                <a:latin typeface="微软雅黑" pitchFamily="34" charset="-122"/>
                <a:ea typeface="微软雅黑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44826"/>
            <a:ext cx="4040188" cy="4281339"/>
          </a:xfrm>
        </p:spPr>
        <p:txBody>
          <a:bodyPr/>
          <a:lstStyle>
            <a:lvl1pPr>
              <a:defRPr sz="1800">
                <a:latin typeface="微软雅黑" pitchFamily="34" charset="-122"/>
                <a:ea typeface="微软雅黑" pitchFamily="34" charset="-122"/>
              </a:defRPr>
            </a:lvl1pPr>
            <a:lvl2pPr>
              <a:defRPr sz="1500">
                <a:latin typeface="微软雅黑" pitchFamily="34" charset="-122"/>
                <a:ea typeface="微软雅黑" pitchFamily="34" charset="-122"/>
              </a:defRPr>
            </a:lvl2pPr>
            <a:lvl3pPr>
              <a:defRPr sz="1350">
                <a:latin typeface="微软雅黑" pitchFamily="34" charset="-122"/>
                <a:ea typeface="微软雅黑" pitchFamily="34" charset="-122"/>
              </a:defRPr>
            </a:lvl3pPr>
            <a:lvl4pPr>
              <a:defRPr sz="1200">
                <a:latin typeface="微软雅黑" pitchFamily="34" charset="-122"/>
                <a:ea typeface="微软雅黑" pitchFamily="34" charset="-122"/>
              </a:defRPr>
            </a:lvl4pPr>
            <a:lvl5pPr>
              <a:defRPr sz="1200">
                <a:latin typeface="微软雅黑" pitchFamily="34" charset="-122"/>
                <a:ea typeface="微软雅黑" pitchFamily="34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05062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latin typeface="微软雅黑" pitchFamily="34" charset="-122"/>
                <a:ea typeface="微软雅黑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44826"/>
            <a:ext cx="4041775" cy="4281339"/>
          </a:xfrm>
        </p:spPr>
        <p:txBody>
          <a:bodyPr/>
          <a:lstStyle>
            <a:lvl1pPr>
              <a:defRPr sz="1800">
                <a:latin typeface="微软雅黑" pitchFamily="34" charset="-122"/>
                <a:ea typeface="微软雅黑" pitchFamily="34" charset="-122"/>
              </a:defRPr>
            </a:lvl1pPr>
            <a:lvl2pPr>
              <a:defRPr sz="1500">
                <a:latin typeface="微软雅黑" pitchFamily="34" charset="-122"/>
                <a:ea typeface="微软雅黑" pitchFamily="34" charset="-122"/>
              </a:defRPr>
            </a:lvl2pPr>
            <a:lvl3pPr>
              <a:defRPr sz="1350">
                <a:latin typeface="微软雅黑" pitchFamily="34" charset="-122"/>
                <a:ea typeface="微软雅黑" pitchFamily="34" charset="-122"/>
              </a:defRPr>
            </a:lvl3pPr>
            <a:lvl4pPr>
              <a:defRPr sz="1200">
                <a:latin typeface="微软雅黑" pitchFamily="34" charset="-122"/>
                <a:ea typeface="微软雅黑" pitchFamily="34" charset="-122"/>
              </a:defRPr>
            </a:lvl4pPr>
            <a:lvl5pPr>
              <a:defRPr sz="1200">
                <a:latin typeface="微软雅黑" pitchFamily="34" charset="-122"/>
                <a:ea typeface="微软雅黑" pitchFamily="34" charset="-122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Picture 2" descr="http://www.siat.cas.cn/gkjj/jgjj/201008/W020100805607939421154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6165" r="7151" b="5084"/>
          <a:stretch/>
        </p:blipFill>
        <p:spPr bwMode="auto">
          <a:xfrm>
            <a:off x="1" y="7959"/>
            <a:ext cx="1011881" cy="9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132214" y="1052736"/>
            <a:ext cx="8856984" cy="0"/>
          </a:xfrm>
          <a:prstGeom prst="line">
            <a:avLst/>
          </a:prstGeom>
          <a:ln w="53975">
            <a:solidFill>
              <a:srgbClr val="000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2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1881" y="7959"/>
            <a:ext cx="7674919" cy="963641"/>
          </a:xfrm>
        </p:spPr>
        <p:txBody>
          <a:bodyPr>
            <a:normAutofit/>
          </a:bodyPr>
          <a:lstStyle>
            <a:lvl1pPr algn="l">
              <a:defRPr sz="27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2" descr="http://www.siat.cas.cn/gkjj/jgjj/201008/W020100805607939421154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6165" r="7151" b="5084"/>
          <a:stretch/>
        </p:blipFill>
        <p:spPr bwMode="auto">
          <a:xfrm>
            <a:off x="1" y="7959"/>
            <a:ext cx="1011881" cy="9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132214" y="1052736"/>
            <a:ext cx="8856984" cy="0"/>
          </a:xfrm>
          <a:prstGeom prst="line">
            <a:avLst/>
          </a:prstGeom>
          <a:ln w="53975">
            <a:solidFill>
              <a:srgbClr val="000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2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2" descr="http://www.siat.cas.cn/gkjj/jgjj/201008/W020100805607939421154.gif">
            <a:extLst>
              <a:ext uri="{FF2B5EF4-FFF2-40B4-BE49-F238E27FC236}">
                <a16:creationId xmlns:a16="http://schemas.microsoft.com/office/drawing/2014/main" id="{EA91C3EE-8CC8-8CFE-0758-009BE82AE8F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6165" r="7151" b="5084"/>
          <a:stretch/>
        </p:blipFill>
        <p:spPr bwMode="auto">
          <a:xfrm>
            <a:off x="1" y="7959"/>
            <a:ext cx="1011881" cy="9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22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>
            <a:normAutofit/>
          </a:bodyPr>
          <a:lstStyle>
            <a:lvl1pPr>
              <a:defRPr sz="2100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500">
                <a:latin typeface="微软雅黑" pitchFamily="34" charset="-122"/>
                <a:ea typeface="微软雅黑" pitchFamily="34" charset="-122"/>
              </a:defRPr>
            </a:lvl3pPr>
            <a:lvl4pPr>
              <a:defRPr sz="1350">
                <a:latin typeface="微软雅黑" pitchFamily="34" charset="-122"/>
                <a:ea typeface="微软雅黑" pitchFamily="34" charset="-122"/>
              </a:defRPr>
            </a:lvl4pPr>
            <a:lvl5pPr>
              <a:defRPr sz="1350">
                <a:latin typeface="微软雅黑" pitchFamily="34" charset="-122"/>
                <a:ea typeface="微软雅黑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latin typeface="微软雅黑" pitchFamily="34" charset="-122"/>
                <a:ea typeface="微软雅黑" pitchFamily="34" charset="-122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 descr="http://www.siat.cas.cn/gkjj/jgjj/201008/W020100805607939421154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6165" r="7151" b="5084"/>
          <a:stretch/>
        </p:blipFill>
        <p:spPr bwMode="auto">
          <a:xfrm>
            <a:off x="1" y="7959"/>
            <a:ext cx="1011881" cy="9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9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>
                <a:latin typeface="微软雅黑" pitchFamily="34" charset="-122"/>
                <a:ea typeface="微软雅黑" pitchFamily="34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/>
              <a:t>Drag picture to placeholder or click icon to add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latin typeface="微软雅黑" pitchFamily="34" charset="-122"/>
                <a:ea typeface="微软雅黑" pitchFamily="34" charset="-122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 descr="http://www.siat.cas.cn/gkjj/jgjj/201008/W020100805607939421154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6165" r="7151" b="5084"/>
          <a:stretch/>
        </p:blipFill>
        <p:spPr bwMode="auto">
          <a:xfrm>
            <a:off x="1" y="7959"/>
            <a:ext cx="1011881" cy="9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19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1D00592-B7B5-4624-8382-54DC474C4B4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C62E3171-42C5-4EBA-B208-EE7689C3E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8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BAA9-C49B-52CB-99B6-385881AB1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计算机组成</a:t>
            </a:r>
            <a:r>
              <a:rPr lang="zh-CN" altLang="en-US" sz="4400"/>
              <a:t>原理 习题课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3572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519FB-F9BE-E943-D90F-0F86D45A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5235A71-9A70-E83E-2F64-A727BF0C7904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400" dirty="0"/>
              <a:t>CISC</a:t>
            </a:r>
            <a:r>
              <a:rPr lang="zh-CN" altLang="en-US" sz="2400" dirty="0"/>
              <a:t>及</a:t>
            </a:r>
            <a:r>
              <a:rPr lang="en-US" altLang="zh-CN" sz="2400" dirty="0"/>
              <a:t>RISC</a:t>
            </a:r>
            <a:r>
              <a:rPr lang="zh-CN" altLang="en-US" sz="2400" dirty="0"/>
              <a:t>指令系统特点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0F689-DD2A-0C66-7CBD-98C496593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早期：都采用</a:t>
            </a:r>
            <a:r>
              <a:rPr lang="en-US" altLang="zh-CN" dirty="0"/>
              <a:t>CISC</a:t>
            </a:r>
            <a:r>
              <a:rPr lang="zh-CN" altLang="en-US" dirty="0"/>
              <a:t>结构，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如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IBM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的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System360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、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Intel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8080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8086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系列等。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历史原因：</a:t>
            </a:r>
            <a:endParaRPr lang="en-US" altLang="zh-CN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内存慢、小、贵。一条指令完成多个操作，可以减少内存占用和访存次数</a:t>
            </a:r>
            <a:endParaRPr lang="en-US" altLang="zh-CN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编译器尚不成熟。编译器能直接从高级语言映射到机器指令，会更加简单，但会导致硬件复杂度提升</a:t>
            </a:r>
            <a:endParaRPr lang="en-US" altLang="zh-CN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出现的众多问题：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程序运行时真正频繁使用的只是一小部分简单指令（约占</a:t>
            </a:r>
            <a:r>
              <a:rPr lang="en-US" altLang="zh-CN" dirty="0"/>
              <a:t>20%</a:t>
            </a:r>
            <a:r>
              <a:rPr lang="zh-CN" altLang="en-US" dirty="0"/>
              <a:t>的指令承担了</a:t>
            </a:r>
            <a:r>
              <a:rPr lang="en-US" altLang="zh-CN" dirty="0"/>
              <a:t>80%</a:t>
            </a:r>
            <a:r>
              <a:rPr lang="zh-CN" altLang="en-US" dirty="0"/>
              <a:t>的工作），而大量为特定功能设计的复杂指令却很少被用到。</a:t>
            </a:r>
            <a:br>
              <a:rPr lang="en-US" altLang="zh-CN" dirty="0"/>
            </a:br>
            <a:r>
              <a:rPr lang="zh-CN" altLang="en-US" dirty="0"/>
              <a:t>这意味着为这些复杂指令付出的硬件设计代价（晶体管、功耗、设计验证时间）回报率很低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不利于流水线设计。指令功能复杂、执行时间不一、长度可变，导致</a:t>
            </a:r>
            <a:r>
              <a:rPr lang="en" altLang="zh-CN" dirty="0"/>
              <a:t>CPU</a:t>
            </a:r>
            <a:r>
              <a:rPr lang="zh-CN" altLang="en-US" dirty="0"/>
              <a:t>流水线设计困难。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7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97D98-73E1-0FD6-5990-63FE25DC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D67E56-13F0-CF70-ED82-13FC589347CE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400" dirty="0"/>
              <a:t>CISC</a:t>
            </a:r>
            <a:r>
              <a:rPr lang="zh-CN" altLang="en-US" sz="2400" dirty="0"/>
              <a:t>及</a:t>
            </a:r>
            <a:r>
              <a:rPr lang="en-US" altLang="zh-CN" sz="2400" dirty="0"/>
              <a:t>RISC</a:t>
            </a:r>
            <a:r>
              <a:rPr lang="zh-CN" altLang="en-US" sz="2400" dirty="0"/>
              <a:t>指令系统特点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24E78-35AF-0F7C-2ECB-9A5DB71C7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设计哲学：简化指令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特点：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通过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load/store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结构简化了指令间关系，即所有运算指令都是对寄存器运算，所有访存都通过专用的访存指令（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load/store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进行。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有效地判断数据相关性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altLang="zh-CN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026" name="Picture 2" descr="RAW数据相关的流水线时空图">
            <a:extLst>
              <a:ext uri="{FF2B5EF4-FFF2-40B4-BE49-F238E27FC236}">
                <a16:creationId xmlns:a16="http://schemas.microsoft.com/office/drawing/2014/main" id="{8755B7B8-1AD3-EB23-A316-13AB471A9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78" y="3933056"/>
            <a:ext cx="652346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5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8C02F-3B4D-3CE3-3FCF-5F033390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902717-977B-D648-37C1-58020933FC5D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400" dirty="0"/>
              <a:t>CISC</a:t>
            </a:r>
            <a:r>
              <a:rPr lang="zh-CN" altLang="en-US" sz="2400" dirty="0"/>
              <a:t>及</a:t>
            </a:r>
            <a:r>
              <a:rPr lang="en-US" altLang="zh-CN" sz="2400" dirty="0"/>
              <a:t>RISC</a:t>
            </a:r>
            <a:r>
              <a:rPr lang="zh-CN" altLang="en-US" sz="2400" dirty="0"/>
              <a:t>指令系统特点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017B4B-229F-C553-ED39-BBFEDA94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设计哲学：简化指令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特点：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指令数量少，功能简单</a:t>
            </a:r>
            <a:r>
              <a:rPr lang="zh-CN" altLang="en-US" dirty="0"/>
              <a:t>：每条指令只做一件简单的事情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指令长度固定，格式规整</a:t>
            </a:r>
            <a:r>
              <a:rPr lang="zh-CN" altLang="en-US" dirty="0"/>
              <a:t>：非常有利于快速译码和流水线操作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大量通用寄存器</a:t>
            </a:r>
            <a:r>
              <a:rPr lang="zh-CN" altLang="en-US" dirty="0"/>
              <a:t>：运算都在寄存器中进行，需要足够多的寄存器来减少对内存的访问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9A1B04D-777C-02EB-DC78-E298A282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97376"/>
              </p:ext>
            </p:extLst>
          </p:nvPr>
        </p:nvGraphicFramePr>
        <p:xfrm>
          <a:off x="899592" y="4325465"/>
          <a:ext cx="4968552" cy="219987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10020121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3483040022"/>
                    </a:ext>
                  </a:extLst>
                </a:gridCol>
              </a:tblGrid>
              <a:tr h="376450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dirty="0">
                          <a:effectLst/>
                        </a:rPr>
                        <a:t>架构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模式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>
                          <a:effectLst/>
                        </a:rPr>
                        <a:t>通用寄存器数量 </a:t>
                      </a:r>
                      <a:r>
                        <a:rPr lang="en-US" altLang="zh-CN">
                          <a:effectLst/>
                        </a:rPr>
                        <a:t>(</a:t>
                      </a:r>
                      <a:r>
                        <a:rPr lang="zh-CN" altLang="en-US">
                          <a:effectLst/>
                        </a:rPr>
                        <a:t>不含特殊用途如</a:t>
                      </a:r>
                      <a:r>
                        <a:rPr lang="en">
                          <a:effectLst/>
                        </a:rPr>
                        <a:t>x0)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8567544"/>
                  </a:ext>
                </a:extLst>
              </a:tr>
              <a:tr h="376450">
                <a:tc>
                  <a:txBody>
                    <a:bodyPr/>
                    <a:lstStyle/>
                    <a:p>
                      <a:pPr algn="ctr" rtl="0" fontAlgn="b"/>
                      <a:r>
                        <a:rPr lang="en" dirty="0">
                          <a:effectLst/>
                        </a:rPr>
                        <a:t>RISC-V (RV32I/RV64I)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dirty="0">
                          <a:effectLst/>
                        </a:rPr>
                        <a:t>31 (x1 - x31)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2866322"/>
                  </a:ext>
                </a:extLst>
              </a:tr>
              <a:tr h="376450">
                <a:tc>
                  <a:txBody>
                    <a:bodyPr/>
                    <a:lstStyle/>
                    <a:p>
                      <a:pPr algn="ctr" rtl="0" fontAlgn="b"/>
                      <a:r>
                        <a:rPr lang="en">
                          <a:effectLst/>
                        </a:rPr>
                        <a:t>x86 (16-bit)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dirty="0">
                          <a:effectLst/>
                        </a:rPr>
                        <a:t>8 (AX-SP)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5183212"/>
                  </a:ext>
                </a:extLst>
              </a:tr>
              <a:tr h="376450">
                <a:tc>
                  <a:txBody>
                    <a:bodyPr/>
                    <a:lstStyle/>
                    <a:p>
                      <a:pPr algn="ctr" rtl="0" fontAlgn="b"/>
                      <a:r>
                        <a:rPr lang="en">
                          <a:effectLst/>
                        </a:rPr>
                        <a:t>x86 (32-bit IA-32)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dirty="0">
                          <a:effectLst/>
                        </a:rPr>
                        <a:t>8 (EAX-ESP)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499121"/>
                  </a:ext>
                </a:extLst>
              </a:tr>
              <a:tr h="694079">
                <a:tc>
                  <a:txBody>
                    <a:bodyPr/>
                    <a:lstStyle/>
                    <a:p>
                      <a:pPr algn="ctr" rtl="0" fontAlgn="b"/>
                      <a:r>
                        <a:rPr lang="en" dirty="0">
                          <a:effectLst/>
                        </a:rPr>
                        <a:t>x86 (64-bit x86-64)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dirty="0">
                          <a:effectLst/>
                        </a:rPr>
                        <a:t>16 (RAX-RSP, R8-R15)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54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48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DEA05-A531-6EBB-64C9-0A90A1644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97643C5-8E98-AFA2-899F-9A88C5E3949A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寻址方式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BC014A-6F42-6697-DDC6-D3D61091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指令寻址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AC138E-6784-0A55-7F23-654FEF68A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73" y="2253935"/>
            <a:ext cx="5850823" cy="41044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2BB1DF-3DBC-8103-25BA-3040719B2637}"/>
              </a:ext>
            </a:extLst>
          </p:cNvPr>
          <p:cNvSpPr txBox="1"/>
          <p:nvPr/>
        </p:nvSpPr>
        <p:spPr>
          <a:xfrm>
            <a:off x="5796136" y="39511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分为顺序寻址和跳跃寻址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947162-2604-F7BB-D4E9-40250C829D39}"/>
              </a:ext>
            </a:extLst>
          </p:cNvPr>
          <p:cNvSpPr txBox="1"/>
          <p:nvPr/>
        </p:nvSpPr>
        <p:spPr>
          <a:xfrm>
            <a:off x="5796136" y="5654445"/>
            <a:ext cx="3528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需要注意，这里默认一条指令</a:t>
            </a:r>
            <a:br>
              <a:rPr kumimoji="1" lang="en-US" altLang="zh-CN" dirty="0"/>
            </a:br>
            <a:r>
              <a:rPr kumimoji="1" lang="zh-CN" altLang="en-US" dirty="0"/>
              <a:t>占用一个存储单位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7151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0682-A10D-322A-35C8-27E4E107E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DFDC32-7874-1BE5-1078-49D40BFFFAA4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寻址方式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0350BF-F885-3351-19E7-6B1B4C4B9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数据寻址 </a:t>
            </a:r>
            <a:r>
              <a:rPr lang="en-US" altLang="zh-CN" dirty="0"/>
              <a:t>–</a:t>
            </a:r>
            <a:r>
              <a:rPr lang="zh-CN" altLang="en-US" dirty="0"/>
              <a:t> 立即数寻址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536B36-28B2-ED71-96BB-1E05C87551B3}"/>
              </a:ext>
            </a:extLst>
          </p:cNvPr>
          <p:cNvSpPr txBox="1"/>
          <p:nvPr/>
        </p:nvSpPr>
        <p:spPr>
          <a:xfrm>
            <a:off x="899592" y="5226397"/>
            <a:ext cx="76328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作为操作数使用，不需要访问存储器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R1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#2</a:t>
            </a:r>
            <a:r>
              <a:rPr kumimoji="1" lang="zh-CN" altLang="en-US" dirty="0"/>
              <a:t>      </a:t>
            </a:r>
            <a:r>
              <a:rPr kumimoji="1" lang="en-US" altLang="zh-CN" dirty="0"/>
              <a:t>-&gt;    (R1) = (R1) + 2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BD01B1-1745-21FE-30F5-833254478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36" y="2348880"/>
            <a:ext cx="5448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5E187-8342-632A-21F2-B297A7B1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D72949E-A27B-3FF8-1C8A-E48792CA7D25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寻址方式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7EAE2-E02B-81E9-9041-DA888DACE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数据寻址 </a:t>
            </a:r>
            <a:r>
              <a:rPr lang="en-US" altLang="zh-CN" dirty="0"/>
              <a:t>–</a:t>
            </a:r>
            <a:r>
              <a:rPr lang="zh-CN" altLang="en-US" dirty="0"/>
              <a:t> 直接寻址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48107B-3402-6FB6-B58C-7B277C516A76}"/>
              </a:ext>
            </a:extLst>
          </p:cNvPr>
          <p:cNvSpPr txBox="1"/>
          <p:nvPr/>
        </p:nvSpPr>
        <p:spPr>
          <a:xfrm>
            <a:off x="899592" y="5226397"/>
            <a:ext cx="76328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EA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，缺点是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的位数限制了寻址范围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R1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(100)</a:t>
            </a:r>
            <a:r>
              <a:rPr kumimoji="1" lang="zh-CN" altLang="en-US" dirty="0"/>
              <a:t>      </a:t>
            </a:r>
            <a:r>
              <a:rPr kumimoji="1" lang="en-US" altLang="zh-CN" dirty="0"/>
              <a:t>-&gt;    (R1) = (R1) + Mem(100)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765EB5-1C8A-50AD-B4A7-4272F702B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22326"/>
            <a:ext cx="5745406" cy="32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23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41AB7-6F02-750E-9C1E-F6A6BA7C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D6FDDB-19F0-659E-07CA-AE3E2124BAD9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寻址方式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672B7-F939-0103-31C5-CB6B8FB80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数据寻址 </a:t>
            </a:r>
            <a:r>
              <a:rPr lang="en-US" altLang="zh-CN" dirty="0"/>
              <a:t>–</a:t>
            </a:r>
            <a:r>
              <a:rPr lang="zh-CN" altLang="en-US" dirty="0"/>
              <a:t> 间接寻址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B3C4B6-D94E-CE83-11AE-0FC3798F14D7}"/>
              </a:ext>
            </a:extLst>
          </p:cNvPr>
          <p:cNvSpPr txBox="1"/>
          <p:nvPr/>
        </p:nvSpPr>
        <p:spPr>
          <a:xfrm>
            <a:off x="5508104" y="5834790"/>
            <a:ext cx="1938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A1 = Mem(A)</a:t>
            </a:r>
          </a:p>
          <a:p>
            <a:r>
              <a:rPr kumimoji="1" lang="en-US" altLang="zh-CN" dirty="0"/>
              <a:t>EA = Mem(A1)</a:t>
            </a:r>
          </a:p>
          <a:p>
            <a:r>
              <a:rPr kumimoji="1" lang="zh-CN" altLang="en-US" dirty="0"/>
              <a:t>操作数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Mem(EA)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A0DB9E-E6A2-5285-CA2F-65A6635E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009500"/>
            <a:ext cx="6406480" cy="37751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66B72D-90AD-EA52-0E16-BC442EF9394B}"/>
              </a:ext>
            </a:extLst>
          </p:cNvPr>
          <p:cNvSpPr txBox="1"/>
          <p:nvPr/>
        </p:nvSpPr>
        <p:spPr>
          <a:xfrm>
            <a:off x="1475656" y="5983115"/>
            <a:ext cx="1938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EA = Mem(A)</a:t>
            </a:r>
          </a:p>
          <a:p>
            <a:r>
              <a:rPr kumimoji="1" lang="zh-CN" altLang="en-US" dirty="0"/>
              <a:t>操作数</a:t>
            </a:r>
            <a:r>
              <a:rPr kumimoji="1" lang="en-US" altLang="zh-CN" dirty="0"/>
              <a:t> = Mem(EA)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2C35A2-A1F6-46E9-A2D2-4CB5D1E0537C}"/>
              </a:ext>
            </a:extLst>
          </p:cNvPr>
          <p:cNvSpPr txBox="1"/>
          <p:nvPr/>
        </p:nvSpPr>
        <p:spPr>
          <a:xfrm>
            <a:off x="7249998" y="5085184"/>
            <a:ext cx="1848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扩大了寻址范围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37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AE52C-2043-F724-00E4-A8496D46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51E9A1D-9391-FA6D-8B34-B8727666B7CD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寻址方式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D7876-EAF9-6A83-A909-B6EF1DC8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数据寻址 </a:t>
            </a:r>
            <a:r>
              <a:rPr lang="en-US" altLang="zh-CN" dirty="0"/>
              <a:t>–</a:t>
            </a:r>
            <a:r>
              <a:rPr lang="zh-CN" altLang="en-US" dirty="0"/>
              <a:t> 寄存器寻址（直接寻址和间接寻址）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1A5659-1EB8-DA36-E850-21B925F0BA4C}"/>
              </a:ext>
            </a:extLst>
          </p:cNvPr>
          <p:cNvSpPr txBox="1"/>
          <p:nvPr/>
        </p:nvSpPr>
        <p:spPr>
          <a:xfrm>
            <a:off x="5931879" y="6047954"/>
            <a:ext cx="1938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EA = (Ri)</a:t>
            </a:r>
          </a:p>
          <a:p>
            <a:r>
              <a:rPr kumimoji="1" lang="zh-CN" altLang="en-US" dirty="0"/>
              <a:t>操作数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Mem(EA)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E4291-2E8A-7872-49DF-732E4A6AB0E9}"/>
              </a:ext>
            </a:extLst>
          </p:cNvPr>
          <p:cNvSpPr txBox="1"/>
          <p:nvPr/>
        </p:nvSpPr>
        <p:spPr>
          <a:xfrm>
            <a:off x="1698616" y="6242460"/>
            <a:ext cx="151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操作数</a:t>
            </a:r>
            <a:r>
              <a:rPr kumimoji="1" lang="en-US" altLang="zh-CN" dirty="0"/>
              <a:t> = (Ri)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D346EE-0C2C-FBE5-A199-21A04216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84056"/>
            <a:ext cx="7772400" cy="40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2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B43B-F635-1A2E-78E0-8A2A23DE4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C5E17B7-CA28-87E4-CFC6-957486508B61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寻址方式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65AE6-73A8-93BB-5D75-9DC8F98A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数据寻址 </a:t>
            </a:r>
            <a:r>
              <a:rPr lang="en-US" altLang="zh-CN" dirty="0"/>
              <a:t>–</a:t>
            </a:r>
            <a:r>
              <a:rPr lang="zh-CN" altLang="en-US" dirty="0"/>
              <a:t> 基址寻址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D7D31B-63DC-2509-0D08-67DAE2F21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04864"/>
            <a:ext cx="7772400" cy="38382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D6FBB1-71C1-6206-FE8B-81B4E5F0BFBB}"/>
              </a:ext>
            </a:extLst>
          </p:cNvPr>
          <p:cNvSpPr txBox="1"/>
          <p:nvPr/>
        </p:nvSpPr>
        <p:spPr>
          <a:xfrm>
            <a:off x="1698616" y="6242460"/>
            <a:ext cx="151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EA</a:t>
            </a:r>
            <a:r>
              <a:rPr kumimoji="1" lang="zh-CN" altLang="en-US" dirty="0"/>
              <a:t> </a:t>
            </a:r>
            <a:r>
              <a:rPr kumimoji="1" lang="en-US" altLang="zh-CN" dirty="0"/>
              <a:t>= (BR) + 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2A644-0A73-C17B-BEA6-B12680B3144E}"/>
              </a:ext>
            </a:extLst>
          </p:cNvPr>
          <p:cNvSpPr txBox="1"/>
          <p:nvPr/>
        </p:nvSpPr>
        <p:spPr>
          <a:xfrm>
            <a:off x="5724128" y="6248186"/>
            <a:ext cx="151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EA</a:t>
            </a:r>
            <a:r>
              <a:rPr kumimoji="1" lang="zh-CN" altLang="en-US" dirty="0"/>
              <a:t> </a:t>
            </a:r>
            <a:r>
              <a:rPr kumimoji="1" lang="en-US" altLang="zh-CN" dirty="0"/>
              <a:t>= (Ri) + A</a:t>
            </a:r>
          </a:p>
        </p:txBody>
      </p:sp>
    </p:spTree>
    <p:extLst>
      <p:ext uri="{BB962C8B-B14F-4D97-AF65-F5344CB8AC3E}">
        <p14:creationId xmlns:p14="http://schemas.microsoft.com/office/powerpoint/2010/main" val="262456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5C627-D074-8F95-835F-9D250773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0F2D9B-47CC-5933-483C-43229943C80E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寻址方式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F81A95-F58D-562A-DDE7-8B33AF80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数据寻址 </a:t>
            </a:r>
            <a:r>
              <a:rPr lang="en-US" altLang="zh-CN" dirty="0"/>
              <a:t>–</a:t>
            </a:r>
            <a:r>
              <a:rPr lang="zh-CN" altLang="en-US" dirty="0"/>
              <a:t> 变址寻址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349AB7-9012-05C5-5A44-D7E68D93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41874"/>
            <a:ext cx="7772400" cy="41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9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A686-4672-EE18-2353-94370381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习题课补充说明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C552-49D2-11FD-B038-A33B97FA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期中题目知识点归纳</a:t>
            </a:r>
          </a:p>
          <a:p>
            <a:pPr lvl="1"/>
            <a:r>
              <a:rPr lang="zh-CN" altLang="en-US" sz="2400" dirty="0"/>
              <a:t>对考试中的题目类型和知识点结合归纳讲解</a:t>
            </a:r>
          </a:p>
          <a:p>
            <a:r>
              <a:rPr lang="zh-CN" altLang="en-US" sz="2800" b="1" dirty="0"/>
              <a:t>题目选取</a:t>
            </a:r>
          </a:p>
          <a:p>
            <a:pPr lvl="1"/>
            <a:r>
              <a:rPr lang="zh-CN" altLang="en-US" sz="2400" dirty="0"/>
              <a:t>选取期中考试中出错频率较高的题目</a:t>
            </a:r>
            <a:endParaRPr lang="en-US" altLang="zh-CN" sz="2400" dirty="0"/>
          </a:p>
          <a:p>
            <a:pPr marL="342900" lvl="1" indent="0">
              <a:buNone/>
            </a:pPr>
            <a:endParaRPr lang="zh-CN" altLang="en-US" sz="2400" dirty="0"/>
          </a:p>
          <a:p>
            <a:r>
              <a:rPr lang="zh-CN" altLang="en-US" sz="2800" dirty="0"/>
              <a:t>若对于其他知识点和习题有疑问，可以在群里提问或联系助教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2849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FAD8-B0D5-3271-34F3-E3A0F68C9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017FFE7-8449-646A-A3C6-43561117AEAF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寻址方式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9063E-D0CE-9A38-EDF9-81B83A249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数据寻址 </a:t>
            </a:r>
            <a:r>
              <a:rPr lang="en-US" altLang="zh-CN" dirty="0"/>
              <a:t>–</a:t>
            </a:r>
            <a:r>
              <a:rPr lang="zh-CN" altLang="en-US" dirty="0"/>
              <a:t> 相对寻址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9C9980-66AD-A84F-9C55-5BF001D4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78" y="2017452"/>
            <a:ext cx="6527800" cy="3759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2DD9F9-0E42-CA8B-3D7B-BB3A68FD597E}"/>
              </a:ext>
            </a:extLst>
          </p:cNvPr>
          <p:cNvSpPr txBox="1"/>
          <p:nvPr/>
        </p:nvSpPr>
        <p:spPr>
          <a:xfrm>
            <a:off x="3639001" y="6156012"/>
            <a:ext cx="1511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EA</a:t>
            </a:r>
            <a:r>
              <a:rPr kumimoji="1" lang="zh-CN" altLang="en-US" dirty="0"/>
              <a:t> </a:t>
            </a:r>
            <a:r>
              <a:rPr kumimoji="1" lang="en-US" altLang="zh-CN" dirty="0"/>
              <a:t>= (PC) + A</a:t>
            </a:r>
          </a:p>
        </p:txBody>
      </p:sp>
    </p:spTree>
    <p:extLst>
      <p:ext uri="{BB962C8B-B14F-4D97-AF65-F5344CB8AC3E}">
        <p14:creationId xmlns:p14="http://schemas.microsoft.com/office/powerpoint/2010/main" val="248856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5A549-C02F-77A1-6E5B-503AE60A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2C6AF2-6B2B-9A0F-6DF8-90514659742B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寻址方式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250956-F4B5-FBC7-2E7C-DC07F3028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寻址方式的结合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636D1C-E047-AC77-34E4-9051CA1C049A}"/>
              </a:ext>
            </a:extLst>
          </p:cNvPr>
          <p:cNvSpPr txBox="1"/>
          <p:nvPr/>
        </p:nvSpPr>
        <p:spPr>
          <a:xfrm>
            <a:off x="323528" y="2051675"/>
            <a:ext cx="4620768" cy="18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间址 </a:t>
            </a:r>
            <a:r>
              <a:rPr lang="en-US" altLang="zh-CN" sz="2400" dirty="0"/>
              <a:t>+</a:t>
            </a:r>
            <a:r>
              <a:rPr lang="zh-CN" altLang="en-US" sz="2400" dirty="0"/>
              <a:t> 变址</a:t>
            </a:r>
            <a:endParaRPr lang="en-US" altLang="zh-CN" sz="2400" dirty="0"/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A1 = Mem(A)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EA = (IX) + A1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/>
              <a:t>操作数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Mem(EA)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E4135-E822-5BEF-286C-D4E87336B86D}"/>
              </a:ext>
            </a:extLst>
          </p:cNvPr>
          <p:cNvSpPr txBox="1"/>
          <p:nvPr/>
        </p:nvSpPr>
        <p:spPr>
          <a:xfrm>
            <a:off x="5155876" y="2051674"/>
            <a:ext cx="4620768" cy="18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/>
              <a:t>变址 </a:t>
            </a:r>
            <a:r>
              <a:rPr lang="en-US" altLang="zh-CN" sz="2400" dirty="0"/>
              <a:t>+</a:t>
            </a:r>
            <a:r>
              <a:rPr lang="zh-CN" altLang="en-US" sz="2400" dirty="0"/>
              <a:t> 间址</a:t>
            </a:r>
            <a:endParaRPr lang="en-US" altLang="zh-CN" sz="2400" dirty="0"/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A1 = </a:t>
            </a:r>
            <a:r>
              <a:rPr lang="en-US" altLang="zh-CN" dirty="0"/>
              <a:t>A + (IX)</a:t>
            </a:r>
            <a:endParaRPr lang="en-US" altLang="zh-CN" sz="1800" dirty="0"/>
          </a:p>
          <a:p>
            <a:pPr lvl="2">
              <a:lnSpc>
                <a:spcPct val="150000"/>
              </a:lnSpc>
            </a:pPr>
            <a:r>
              <a:rPr lang="en-US" altLang="zh-CN" sz="1800" dirty="0"/>
              <a:t>EA = </a:t>
            </a:r>
            <a:r>
              <a:rPr lang="en-US" altLang="zh-CN" dirty="0"/>
              <a:t>Mem(A1)</a:t>
            </a:r>
            <a:endParaRPr lang="en-US" altLang="zh-CN" sz="1800" dirty="0"/>
          </a:p>
          <a:p>
            <a:pPr lvl="2">
              <a:lnSpc>
                <a:spcPct val="150000"/>
              </a:lnSpc>
            </a:pPr>
            <a:r>
              <a:rPr lang="zh-CN" altLang="en-US" sz="1800" dirty="0"/>
              <a:t>操作数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Mem(EA)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F65A31-58B2-4962-C78D-355CC8BF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508" y="4585022"/>
            <a:ext cx="1570655" cy="31945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FEA9355-ED75-E40F-1FA3-1AA9C3C3FDB0}"/>
              </a:ext>
            </a:extLst>
          </p:cNvPr>
          <p:cNvSpPr/>
          <p:nvPr/>
        </p:nvSpPr>
        <p:spPr>
          <a:xfrm>
            <a:off x="4363788" y="4585022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D6CE34-5F32-2056-1AC7-5889097F266A}"/>
              </a:ext>
            </a:extLst>
          </p:cNvPr>
          <p:cNvSpPr/>
          <p:nvPr/>
        </p:nvSpPr>
        <p:spPr>
          <a:xfrm>
            <a:off x="4363788" y="4880271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63DEBB-2412-50CD-33D9-28180D0121BB}"/>
              </a:ext>
            </a:extLst>
          </p:cNvPr>
          <p:cNvSpPr/>
          <p:nvPr/>
        </p:nvSpPr>
        <p:spPr>
          <a:xfrm>
            <a:off x="4363788" y="5199725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883A7-6471-987A-D7B9-BC45135B97F9}"/>
              </a:ext>
            </a:extLst>
          </p:cNvPr>
          <p:cNvSpPr/>
          <p:nvPr/>
        </p:nvSpPr>
        <p:spPr>
          <a:xfrm>
            <a:off x="4363788" y="5519179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4EDD600-DAF1-18DD-E744-640DBC1A4CBE}"/>
              </a:ext>
            </a:extLst>
          </p:cNvPr>
          <p:cNvSpPr/>
          <p:nvPr/>
        </p:nvSpPr>
        <p:spPr>
          <a:xfrm>
            <a:off x="4363788" y="5814428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5D6D11A-D8D3-200F-B055-E02D4FCC2D1A}"/>
              </a:ext>
            </a:extLst>
          </p:cNvPr>
          <p:cNvSpPr/>
          <p:nvPr/>
        </p:nvSpPr>
        <p:spPr>
          <a:xfrm>
            <a:off x="4363788" y="6133882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B6B41117-7D44-F316-A194-68DDB39648DF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3414163" y="4744750"/>
            <a:ext cx="949625" cy="29524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6CB4526C-A499-D597-6674-9BF487B8C5C2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5659932" y="5039998"/>
            <a:ext cx="12700" cy="638908"/>
          </a:xfrm>
          <a:prstGeom prst="bent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4931DC4F-1AB8-1184-43B9-C231C0D7F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129152"/>
            <a:ext cx="853096" cy="3128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007957-53B7-6F07-EF54-6576AFEFA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5803345"/>
            <a:ext cx="822778" cy="433041"/>
          </a:xfrm>
          <a:prstGeom prst="rect">
            <a:avLst/>
          </a:prstGeom>
        </p:spPr>
      </p:pic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25D3823E-B0B1-A969-105D-DEB8277F9AB9}"/>
              </a:ext>
            </a:extLst>
          </p:cNvPr>
          <p:cNvCxnSpPr>
            <a:cxnSpLocks/>
          </p:cNvCxnSpPr>
          <p:nvPr/>
        </p:nvCxnSpPr>
        <p:spPr>
          <a:xfrm>
            <a:off x="1752688" y="5312214"/>
            <a:ext cx="389020" cy="4644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9EC6467D-90EE-30D3-21B6-9B27620A7244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599314" y="5678905"/>
            <a:ext cx="1764474" cy="124435"/>
          </a:xfrm>
          <a:prstGeom prst="bentConnector3">
            <a:avLst>
              <a:gd name="adj1" fmla="val 9995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A0A3EBFC-92E7-01CA-E8D7-65C86B7296D5}"/>
              </a:ext>
            </a:extLst>
          </p:cNvPr>
          <p:cNvCxnSpPr>
            <a:stCxn id="23" idx="2"/>
            <a:endCxn id="16" idx="1"/>
          </p:cNvCxnSpPr>
          <p:nvPr/>
        </p:nvCxnSpPr>
        <p:spPr>
          <a:xfrm rot="16200000" flipH="1">
            <a:off x="3348833" y="5278653"/>
            <a:ext cx="57223" cy="197268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20半对半错图标免费下载-图标m-yvvybqbsv-新图网">
            <a:extLst>
              <a:ext uri="{FF2B5EF4-FFF2-40B4-BE49-F238E27FC236}">
                <a16:creationId xmlns:a16="http://schemas.microsoft.com/office/drawing/2014/main" id="{3449C3D9-F8DE-72E7-BA2D-A46E9769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02" y="4912044"/>
            <a:ext cx="1087188" cy="102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57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8965E-F0DE-3499-8C00-F249D99A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FDE5D60-F1AB-785B-268E-88769C5A40CA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具体地址的寻址过程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7B626-2F9F-C2DB-774A-CC7570063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采用基址寻址，基址寄存器中内容为</a:t>
            </a:r>
            <a:r>
              <a:rPr lang="en-US" altLang="zh-CN" dirty="0"/>
              <a:t>100H</a:t>
            </a:r>
            <a:r>
              <a:rPr lang="zh-CN" altLang="en-US" dirty="0"/>
              <a:t>，指令中形式地址为</a:t>
            </a:r>
            <a:r>
              <a:rPr lang="en-US" altLang="zh-CN" dirty="0"/>
              <a:t>200H</a:t>
            </a:r>
            <a:r>
              <a:rPr lang="zh-CN" altLang="en-US" dirty="0"/>
              <a:t>。主存中地址</a:t>
            </a:r>
            <a:r>
              <a:rPr lang="en-US" altLang="zh-CN" dirty="0"/>
              <a:t>100H</a:t>
            </a:r>
            <a:r>
              <a:rPr lang="zh-CN" altLang="en-US" dirty="0"/>
              <a:t>处内容为</a:t>
            </a:r>
            <a:r>
              <a:rPr lang="en-US" altLang="zh-CN" dirty="0"/>
              <a:t>12H</a:t>
            </a:r>
            <a:r>
              <a:rPr lang="zh-CN" altLang="en-US" dirty="0"/>
              <a:t>，</a:t>
            </a:r>
            <a:r>
              <a:rPr lang="en-US" altLang="zh-CN" dirty="0"/>
              <a:t>200H</a:t>
            </a:r>
            <a:r>
              <a:rPr lang="zh-CN" altLang="en-US" dirty="0"/>
              <a:t>处内容为</a:t>
            </a:r>
            <a:r>
              <a:rPr lang="en-US" altLang="zh-CN" dirty="0"/>
              <a:t>34H</a:t>
            </a:r>
            <a:r>
              <a:rPr lang="zh-CN" altLang="en-US" dirty="0"/>
              <a:t>，</a:t>
            </a:r>
            <a:r>
              <a:rPr lang="en-US" altLang="zh-CN" dirty="0"/>
              <a:t>300H</a:t>
            </a:r>
            <a:r>
              <a:rPr lang="zh-CN" altLang="en-US" dirty="0"/>
              <a:t>处内容为</a:t>
            </a:r>
            <a:r>
              <a:rPr lang="en-US" altLang="zh-CN" dirty="0"/>
              <a:t>56H</a:t>
            </a:r>
            <a:r>
              <a:rPr lang="zh-CN" altLang="en-US" dirty="0"/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BC24DE-E488-E3E1-88E7-A4917023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908" y="3702113"/>
            <a:ext cx="1570655" cy="3194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194D64-3055-D4EB-BB99-D37A81AFFE79}"/>
              </a:ext>
            </a:extLst>
          </p:cNvPr>
          <p:cNvSpPr/>
          <p:nvPr/>
        </p:nvSpPr>
        <p:spPr>
          <a:xfrm>
            <a:off x="5150188" y="3702113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BDCE19-0410-B8BD-EE00-8444DA1E03C3}"/>
              </a:ext>
            </a:extLst>
          </p:cNvPr>
          <p:cNvSpPr/>
          <p:nvPr/>
        </p:nvSpPr>
        <p:spPr>
          <a:xfrm>
            <a:off x="5150188" y="3997362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B17724-9C98-7928-6BEB-97BC42739F9E}"/>
              </a:ext>
            </a:extLst>
          </p:cNvPr>
          <p:cNvSpPr/>
          <p:nvPr/>
        </p:nvSpPr>
        <p:spPr>
          <a:xfrm>
            <a:off x="5150188" y="4316816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A45B5B-C3F9-88F8-F5A4-1C1826530A2A}"/>
              </a:ext>
            </a:extLst>
          </p:cNvPr>
          <p:cNvSpPr/>
          <p:nvPr/>
        </p:nvSpPr>
        <p:spPr>
          <a:xfrm>
            <a:off x="5150188" y="4636270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34F47B-18AC-E339-8BFC-8A0C9979399C}"/>
              </a:ext>
            </a:extLst>
          </p:cNvPr>
          <p:cNvSpPr/>
          <p:nvPr/>
        </p:nvSpPr>
        <p:spPr>
          <a:xfrm>
            <a:off x="5150188" y="4931519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D7A33E-1412-0A93-0115-177391BF7E8A}"/>
              </a:ext>
            </a:extLst>
          </p:cNvPr>
          <p:cNvSpPr/>
          <p:nvPr/>
        </p:nvSpPr>
        <p:spPr>
          <a:xfrm>
            <a:off x="5150188" y="5250973"/>
            <a:ext cx="1296144" cy="319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56H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53852A-A057-F8AB-0104-A2BC7A01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112" y="4920436"/>
            <a:ext cx="822778" cy="433041"/>
          </a:xfrm>
          <a:prstGeom prst="rect">
            <a:avLst/>
          </a:prstGeom>
        </p:spPr>
      </p:pic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E425B98C-034E-D73F-1C3B-54753767757E}"/>
              </a:ext>
            </a:extLst>
          </p:cNvPr>
          <p:cNvCxnSpPr>
            <a:cxnSpLocks/>
          </p:cNvCxnSpPr>
          <p:nvPr/>
        </p:nvCxnSpPr>
        <p:spPr>
          <a:xfrm>
            <a:off x="2539088" y="4429305"/>
            <a:ext cx="389020" cy="4644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CC8A23C7-E2DD-CFF4-3CEC-0E695301D816}"/>
              </a:ext>
            </a:extLst>
          </p:cNvPr>
          <p:cNvCxnSpPr>
            <a:cxnSpLocks/>
            <a:stCxn id="14" idx="2"/>
            <a:endCxn id="10" idx="1"/>
          </p:cNvCxnSpPr>
          <p:nvPr/>
        </p:nvCxnSpPr>
        <p:spPr>
          <a:xfrm rot="16200000" flipH="1">
            <a:off x="4135233" y="4395744"/>
            <a:ext cx="57223" cy="197268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380DB0A7-0308-DA26-09E5-2A599C09A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670" y="4267310"/>
            <a:ext cx="949625" cy="323990"/>
          </a:xfrm>
          <a:prstGeom prst="rect">
            <a:avLst/>
          </a:prstGeom>
        </p:spPr>
      </p:pic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DD979136-3BB1-7CDE-5F19-77403AAD4A84}"/>
              </a:ext>
            </a:extLst>
          </p:cNvPr>
          <p:cNvCxnSpPr/>
          <p:nvPr/>
        </p:nvCxnSpPr>
        <p:spPr>
          <a:xfrm rot="5400000">
            <a:off x="3234540" y="4202263"/>
            <a:ext cx="872208" cy="5108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E127-15C9-1338-F77C-778DD932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8617DB-75A6-E81F-A4CF-B1E603961653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端序</a:t>
            </a:r>
            <a:endParaRPr lang="en-US" altLang="zh-CN" sz="2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405584-E9C2-6F8B-6E11-DF09B6215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387115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DDDCB51-793E-1B73-6756-78EF9D5EC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70" y="2319847"/>
            <a:ext cx="3756868" cy="335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AFD719B-84D8-A835-2909-25801EEFB0CE}"/>
              </a:ext>
            </a:extLst>
          </p:cNvPr>
          <p:cNvSpPr txBox="1"/>
          <p:nvPr/>
        </p:nvSpPr>
        <p:spPr>
          <a:xfrm>
            <a:off x="971600" y="15255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按字节编址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96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AE43D-DF4F-ADB0-A466-259B9F6F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94A97F-CF72-07EC-5B88-8BC0EAF6D18B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端序</a:t>
            </a:r>
            <a:endParaRPr lang="en-US" altLang="zh-CN" sz="2400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FB60631-3470-CB53-A849-FDE3ED941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按字节编址，采用大端方案，一个变量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的地址为</a:t>
            </a:r>
            <a:r>
              <a:rPr kumimoji="1" lang="en-US" altLang="zh-CN" dirty="0"/>
              <a:t>100H</a:t>
            </a:r>
            <a:r>
              <a:rPr kumimoji="1" lang="zh-CN" altLang="en-US" dirty="0"/>
              <a:t>，</a:t>
            </a:r>
            <a:r>
              <a:rPr kumimoji="1" lang="en-US" altLang="zh-CN" dirty="0"/>
              <a:t>x=1234H</a:t>
            </a:r>
            <a:r>
              <a:rPr kumimoji="1" lang="zh-CN" altLang="en-US" dirty="0"/>
              <a:t>，则在地址</a:t>
            </a:r>
            <a:r>
              <a:rPr kumimoji="1" lang="en-US" altLang="zh-CN" dirty="0"/>
              <a:t>100H</a:t>
            </a:r>
            <a:r>
              <a:rPr kumimoji="1" lang="zh-CN" altLang="en-US" dirty="0"/>
              <a:t>中存放的内容为？</a:t>
            </a:r>
          </a:p>
        </p:txBody>
      </p:sp>
    </p:spTree>
    <p:extLst>
      <p:ext uri="{BB962C8B-B14F-4D97-AF65-F5344CB8AC3E}">
        <p14:creationId xmlns:p14="http://schemas.microsoft.com/office/powerpoint/2010/main" val="89665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A6E-D799-4DF1-9C43-DA30664F9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2D7118-A62E-3085-DE19-C943398A3FB3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400" dirty="0"/>
              <a:t>CPI</a:t>
            </a:r>
            <a:r>
              <a:rPr lang="zh-CN" altLang="en-US" sz="2400" dirty="0"/>
              <a:t>及</a:t>
            </a:r>
            <a:r>
              <a:rPr lang="en-US" altLang="zh-CN" sz="2400" dirty="0"/>
              <a:t>MIPS</a:t>
            </a:r>
            <a:r>
              <a:rPr lang="zh-CN" altLang="en-US" sz="2400" dirty="0"/>
              <a:t>计算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07B952C-F179-0E57-4493-8D714234E2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5256584"/>
              </a:xfrm>
            </p:spPr>
            <p:txBody>
              <a:bodyPr/>
              <a:lstStyle/>
              <a:p>
                <a:r>
                  <a:rPr lang="en-CN" sz="2800"/>
                  <a:t>计算机系统的计算指标</a:t>
                </a:r>
              </a:p>
              <a:p>
                <a:pPr lvl="1"/>
                <a:r>
                  <a:rPr lang="en-CN" altLang="zh-CN" sz="2400"/>
                  <a:t>CPI</a:t>
                </a:r>
                <a:r>
                  <a:rPr lang="en-US" altLang="zh-CN" sz="2400" dirty="0"/>
                  <a:t>: Cycle Per Instruction</a:t>
                </a:r>
              </a:p>
              <a:p>
                <a:pPr lvl="1"/>
                <a:r>
                  <a:rPr lang="en-US" altLang="zh-CN" sz="2400" dirty="0"/>
                  <a:t>IPC: Instruction Per Cycle</a:t>
                </a:r>
              </a:p>
              <a:p>
                <a:pPr lvl="1"/>
                <a:r>
                  <a:rPr lang="en-US" altLang="zh-CN" sz="2400" dirty="0"/>
                  <a:t>MIPS: Million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Instructions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Second</a:t>
                </a:r>
              </a:p>
              <a:p>
                <a:r>
                  <a:rPr lang="zh-CN" altLang="en-US" sz="2700" dirty="0"/>
                  <a:t>基本的计算公式：</a:t>
                </a:r>
                <a:endParaRPr lang="en-US" altLang="zh-CN" sz="27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𝐶𝑃𝑈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𝐶𝑃𝐼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𝐼𝐶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𝐶𝑃𝐼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𝐶𝑦𝑐𝑙𝑒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𝐼𝑛𝑡𝑟𝑢𝑐𝑡𝑖𝑜𝑛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𝐶𝑜𝑢𝑛𝑡</m:t>
                        </m:r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𝐶𝑃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𝐼𝐶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𝑀𝐼𝑃𝑆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𝐶𝑃𝑈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𝐶𝑙𝑜𝑐𝑘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07B952C-F179-0E57-4493-8D714234E2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5256584"/>
              </a:xfrm>
              <a:blipFill>
                <a:blip r:embed="rId3"/>
                <a:stretch>
                  <a:fillRect l="-1389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46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6F086-90DA-01A1-0FEA-9A000FC8F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27537F5-AD4C-D487-ADF0-2D12C023DCF7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400" dirty="0"/>
              <a:t>CPI</a:t>
            </a:r>
            <a:r>
              <a:rPr lang="zh-CN" altLang="en-US" sz="2400" dirty="0"/>
              <a:t>及</a:t>
            </a:r>
            <a:r>
              <a:rPr lang="en-US" altLang="zh-CN" sz="2400" dirty="0"/>
              <a:t>MIPS</a:t>
            </a:r>
            <a:r>
              <a:rPr lang="zh-CN" altLang="en-US" sz="2400" dirty="0"/>
              <a:t>计算</a:t>
            </a:r>
            <a:endParaRPr lang="en-US" altLang="zh-CN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53D540F-5BB7-49FF-1550-57006D4FF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" y="1556792"/>
            <a:ext cx="8964488" cy="458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22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1AD-9FE2-3A0C-4E61-68B1ADA8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831B47-F82C-845F-BC6E-D1EFBE09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35858"/>
            <a:ext cx="7627178" cy="41044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9F21D6-7743-804C-3FEA-583F7E5C16D5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指令系统与系统结合</a:t>
            </a:r>
            <a:endParaRPr lang="en-US" altLang="zh-CN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16B1FA-A12A-2152-56DB-E9C85EC0BCF6}"/>
              </a:ext>
            </a:extLst>
          </p:cNvPr>
          <p:cNvSpPr txBox="1"/>
          <p:nvPr/>
        </p:nvSpPr>
        <p:spPr>
          <a:xfrm>
            <a:off x="611560" y="1347661"/>
            <a:ext cx="634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机器字长</a:t>
            </a:r>
            <a:r>
              <a:rPr kumimoji="1" lang="en-US" altLang="zh-CN" dirty="0"/>
              <a:t>16</a:t>
            </a:r>
            <a:r>
              <a:rPr kumimoji="1" lang="zh-CN" altLang="en-US" dirty="0"/>
              <a:t>位，主存</a:t>
            </a:r>
            <a:r>
              <a:rPr kumimoji="1" lang="en-US" altLang="zh-CN" dirty="0"/>
              <a:t>128KB</a:t>
            </a:r>
            <a:r>
              <a:rPr kumimoji="1" lang="zh-CN" altLang="en-US" dirty="0"/>
              <a:t>，按字编址，采用单字长指令格式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6F17EF-07B7-18F9-7D63-E811AC93C268}"/>
              </a:ext>
            </a:extLst>
          </p:cNvPr>
          <p:cNvSpPr/>
          <p:nvPr/>
        </p:nvSpPr>
        <p:spPr>
          <a:xfrm>
            <a:off x="827584" y="2209149"/>
            <a:ext cx="1512168" cy="3600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OP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F2F08C-AD10-CDC5-18C4-1778082409B1}"/>
              </a:ext>
            </a:extLst>
          </p:cNvPr>
          <p:cNvSpPr txBox="1"/>
          <p:nvPr/>
        </p:nvSpPr>
        <p:spPr>
          <a:xfrm>
            <a:off x="634913" y="1805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D8EBBC-4E46-C7FE-964F-BB9A27C720EC}"/>
              </a:ext>
            </a:extLst>
          </p:cNvPr>
          <p:cNvSpPr txBox="1"/>
          <p:nvPr/>
        </p:nvSpPr>
        <p:spPr>
          <a:xfrm>
            <a:off x="1921048" y="1805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713A06-8BE0-6C26-99A7-B9EB7143DD75}"/>
              </a:ext>
            </a:extLst>
          </p:cNvPr>
          <p:cNvSpPr/>
          <p:nvPr/>
        </p:nvSpPr>
        <p:spPr>
          <a:xfrm>
            <a:off x="2339752" y="2208759"/>
            <a:ext cx="1224136" cy="3600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Ms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5311A4-0AD4-7EED-C34A-2C0AF29F63E4}"/>
              </a:ext>
            </a:extLst>
          </p:cNvPr>
          <p:cNvSpPr txBox="1"/>
          <p:nvPr/>
        </p:nvSpPr>
        <p:spPr>
          <a:xfrm>
            <a:off x="2339752" y="181084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5202DB-D9E9-B025-4CA3-29D911B2853F}"/>
              </a:ext>
            </a:extLst>
          </p:cNvPr>
          <p:cNvSpPr txBox="1"/>
          <p:nvPr/>
        </p:nvSpPr>
        <p:spPr>
          <a:xfrm>
            <a:off x="3275856" y="1805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B3979A-BA6F-97C8-DAF7-145F4B0357C5}"/>
              </a:ext>
            </a:extLst>
          </p:cNvPr>
          <p:cNvSpPr/>
          <p:nvPr/>
        </p:nvSpPr>
        <p:spPr>
          <a:xfrm>
            <a:off x="3561796" y="2208759"/>
            <a:ext cx="1224136" cy="3600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0948F8-A3F0-B327-7D4B-9ED586045E61}"/>
              </a:ext>
            </a:extLst>
          </p:cNvPr>
          <p:cNvSpPr txBox="1"/>
          <p:nvPr/>
        </p:nvSpPr>
        <p:spPr>
          <a:xfrm>
            <a:off x="3561796" y="18108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4FCDBC-FF4B-F7D1-F5DE-FE9214B51BA9}"/>
              </a:ext>
            </a:extLst>
          </p:cNvPr>
          <p:cNvSpPr txBox="1"/>
          <p:nvPr/>
        </p:nvSpPr>
        <p:spPr>
          <a:xfrm>
            <a:off x="4497900" y="1805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F17556-6B57-CE8B-783F-4ECB65EB2BA5}"/>
              </a:ext>
            </a:extLst>
          </p:cNvPr>
          <p:cNvSpPr/>
          <p:nvPr/>
        </p:nvSpPr>
        <p:spPr>
          <a:xfrm>
            <a:off x="4783840" y="2208759"/>
            <a:ext cx="1224136" cy="3600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Md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B973D6-C120-293E-B0E2-D64B88F47699}"/>
              </a:ext>
            </a:extLst>
          </p:cNvPr>
          <p:cNvSpPr txBox="1"/>
          <p:nvPr/>
        </p:nvSpPr>
        <p:spPr>
          <a:xfrm>
            <a:off x="4783840" y="18108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3E8E68-53AA-2D25-1900-4A8A14C054BE}"/>
              </a:ext>
            </a:extLst>
          </p:cNvPr>
          <p:cNvSpPr txBox="1"/>
          <p:nvPr/>
        </p:nvSpPr>
        <p:spPr>
          <a:xfrm>
            <a:off x="5719944" y="1805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F4DB101-2143-69DD-8FFB-E35649E97D64}"/>
              </a:ext>
            </a:extLst>
          </p:cNvPr>
          <p:cNvSpPr/>
          <p:nvPr/>
        </p:nvSpPr>
        <p:spPr>
          <a:xfrm>
            <a:off x="6019538" y="2210628"/>
            <a:ext cx="1224136" cy="3600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Rd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3E3AA5-DF2D-865C-A209-CA2E74FF4719}"/>
              </a:ext>
            </a:extLst>
          </p:cNvPr>
          <p:cNvSpPr txBox="1"/>
          <p:nvPr/>
        </p:nvSpPr>
        <p:spPr>
          <a:xfrm>
            <a:off x="6019538" y="18127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023A93-7EFA-9664-1682-84F441D4BCD0}"/>
              </a:ext>
            </a:extLst>
          </p:cNvPr>
          <p:cNvSpPr txBox="1"/>
          <p:nvPr/>
        </p:nvSpPr>
        <p:spPr>
          <a:xfrm>
            <a:off x="6955642" y="18075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361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134D-C9BF-4DBF-08A6-8893C152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计算机中数</a:t>
            </a:r>
            <a:r>
              <a:rPr lang="zh-CN" altLang="en-US" dirty="0"/>
              <a:t>的表示：浮点数表示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6FEAF2-8E9E-D6BD-72D8-C2C9A1FB9E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N" sz="2800" dirty="0"/>
                  <a:t>浮点数的基本结构</a:t>
                </a:r>
                <a:r>
                  <a:rPr lang="zh-CN" altLang="en-US" sz="2800" dirty="0"/>
                  <a:t>：尾数 </a:t>
                </a:r>
                <a:r>
                  <a:rPr lang="en-US" altLang="zh-CN" sz="2800" dirty="0"/>
                  <a:t>+</a:t>
                </a:r>
                <a:r>
                  <a:rPr lang="zh-CN" altLang="en-US" sz="2800" dirty="0"/>
                  <a:t> 阶码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sz="2800" dirty="0"/>
              </a:p>
              <a:p>
                <a:pPr>
                  <a:lnSpc>
                    <a:spcPct val="150000"/>
                  </a:lnSpc>
                </a:pPr>
                <a:r>
                  <a:rPr lang="en-CN" sz="2800" dirty="0"/>
                  <a:t>尾数和阶码可以采用不同的编码</a:t>
                </a:r>
              </a:p>
              <a:p>
                <a:pPr>
                  <a:lnSpc>
                    <a:spcPct val="150000"/>
                  </a:lnSpc>
                </a:pPr>
                <a:r>
                  <a:rPr lang="en-CN" sz="2800" dirty="0"/>
                  <a:t>规格化数</a:t>
                </a:r>
                <a:r>
                  <a:rPr lang="en-US" altLang="zh-CN" sz="2800" dirty="0"/>
                  <a:t>/</a:t>
                </a:r>
                <a:r>
                  <a:rPr lang="en-CN" sz="2800" dirty="0"/>
                  <a:t>非规格化数</a:t>
                </a:r>
                <a:r>
                  <a:rPr lang="en-US" altLang="zh-CN" sz="2800" dirty="0"/>
                  <a:t>/</a:t>
                </a:r>
                <a:r>
                  <a:rPr lang="zh-CN" altLang="en-US" sz="2800" dirty="0"/>
                  <a:t>隐含位规格化数</a:t>
                </a:r>
                <a:endParaRPr lang="en-US" altLang="zh-CN" sz="28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/>
                  <a:t>IEEE754</a:t>
                </a:r>
                <a:r>
                  <a:rPr lang="zh-CN" altLang="en-US" sz="2800" dirty="0"/>
                  <a:t> 标准</a:t>
                </a:r>
                <a:endParaRPr lang="en-US" altLang="zh-CN" sz="2800" dirty="0"/>
              </a:p>
              <a:p>
                <a:pPr>
                  <a:lnSpc>
                    <a:spcPct val="150000"/>
                  </a:lnSpc>
                </a:pPr>
                <a:r>
                  <a:rPr lang="en-CN" sz="2800" dirty="0"/>
                  <a:t>机器零</a:t>
                </a:r>
                <a:r>
                  <a:rPr lang="zh-CN" altLang="en-US" sz="2800" dirty="0"/>
                  <a:t>定义 </a:t>
                </a:r>
                <a:r>
                  <a:rPr lang="zh-CN" altLang="en-US" sz="2800" i="1" dirty="0"/>
                  <a:t>课后习题 </a:t>
                </a:r>
                <a:r>
                  <a:rPr lang="en-US" altLang="zh-CN" sz="2800" i="1" dirty="0"/>
                  <a:t>6.15</a:t>
                </a:r>
                <a:endParaRPr lang="en-CN" sz="2800" dirty="0"/>
              </a:p>
              <a:p>
                <a:pPr marL="0" indent="0">
                  <a:buNone/>
                </a:pPr>
                <a:endParaRPr lang="en-C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6FEAF2-8E9E-D6BD-72D8-C2C9A1FB9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58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4EA32-3503-FFF1-A1EC-7A96B1197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D4602169-3AD2-F2E3-376E-126FD6313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114" y="1268413"/>
            <a:ext cx="6967772" cy="525621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24D225-1EAA-F1E2-82E4-E46767FBBC06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浮点数规格化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7116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43C2-0B6D-BE87-6EC5-9912B189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/>
              <a:t>冯</a:t>
            </a:r>
            <a:r>
              <a:rPr lang="en-US" altLang="zh-CN" sz="2400"/>
              <a:t>·</a:t>
            </a:r>
            <a:r>
              <a:rPr lang="zh-CN" altLang="en-US" sz="2400"/>
              <a:t>诺依曼结构</a:t>
            </a:r>
            <a:endParaRPr lang="en-US" altLang="zh-CN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B80321-C6C4-45C8-8D3E-B4B12E4B0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384376"/>
          </a:xfrm>
        </p:spPr>
        <p:txBody>
          <a:bodyPr/>
          <a:lstStyle/>
          <a:p>
            <a:r>
              <a:rPr lang="zh-CN" altLang="en-US"/>
              <a:t>冯诺依曼计算机的</a:t>
            </a:r>
            <a:r>
              <a:rPr lang="zh-CN" altLang="en-US" b="1"/>
              <a:t>最根本</a:t>
            </a:r>
            <a:r>
              <a:rPr lang="zh-CN" altLang="en-US"/>
              <a:t>特征</a:t>
            </a:r>
            <a:endParaRPr lang="en-US" altLang="zh-CN"/>
          </a:p>
          <a:p>
            <a:pPr lvl="1">
              <a:lnSpc>
                <a:spcPct val="200000"/>
              </a:lnSpc>
              <a:spcBef>
                <a:spcPts val="700"/>
              </a:spcBef>
            </a:pPr>
            <a:r>
              <a:rPr lang="zh-CN" altLang="en-US"/>
              <a:t>顺序执行指令</a:t>
            </a:r>
            <a:endParaRPr lang="en-US" altLang="zh-CN"/>
          </a:p>
          <a:p>
            <a:pPr lvl="1">
              <a:lnSpc>
                <a:spcPct val="200000"/>
              </a:lnSpc>
              <a:spcBef>
                <a:spcPts val="700"/>
              </a:spcBef>
            </a:pPr>
            <a:r>
              <a:rPr lang="zh-CN" altLang="en-US"/>
              <a:t>采用存储程序原理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307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510AA-1225-D4A2-FFA4-A669B7A17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D17B-010A-75D8-B47F-0606113B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计算机中数</a:t>
            </a:r>
            <a:r>
              <a:rPr lang="zh-CN" altLang="en-US" dirty="0"/>
              <a:t>的表示：浮点数表示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E53DB-5D84-EF35-166A-B2EF8D5C3D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686800" cy="525658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2300" b="1" dirty="0">
                    <a:sym typeface="+mn-ea"/>
                  </a:rPr>
                  <a:t>习题</a:t>
                </a:r>
                <a:r>
                  <a:rPr lang="en-US" altLang="zh-CN" sz="2300" b="1" dirty="0">
                    <a:sym typeface="+mn-ea"/>
                  </a:rPr>
                  <a:t>6.16 (7) </a:t>
                </a:r>
                <a:r>
                  <a:rPr lang="zh-CN" altLang="en-US" sz="2300" dirty="0">
                    <a:sym typeface="+mn-ea"/>
                  </a:rPr>
                  <a:t>浮点数的阶码</a:t>
                </a:r>
                <a:r>
                  <a:rPr lang="en-US" altLang="zh-CN" sz="2300" dirty="0">
                    <a:sym typeface="+mn-ea"/>
                  </a:rPr>
                  <a:t>6</a:t>
                </a:r>
                <a:r>
                  <a:rPr lang="zh-CN" altLang="en-US" sz="2300" dirty="0">
                    <a:sym typeface="+mn-ea"/>
                  </a:rPr>
                  <a:t>位（含</a:t>
                </a:r>
                <a:r>
                  <a:rPr lang="en-US" altLang="zh-CN" sz="2300" dirty="0">
                    <a:sym typeface="+mn-ea"/>
                  </a:rPr>
                  <a:t>1</a:t>
                </a:r>
                <a:r>
                  <a:rPr lang="zh-CN" altLang="en-US" sz="2300" dirty="0">
                    <a:sym typeface="+mn-ea"/>
                  </a:rPr>
                  <a:t>位阶符），尾数</a:t>
                </a:r>
                <a:r>
                  <a:rPr lang="en-US" altLang="zh-CN" sz="2300" dirty="0">
                    <a:sym typeface="+mn-ea"/>
                  </a:rPr>
                  <a:t>10</a:t>
                </a:r>
                <a:r>
                  <a:rPr lang="zh-CN" altLang="en-US" sz="2300" dirty="0">
                    <a:sym typeface="+mn-ea"/>
                  </a:rPr>
                  <a:t>位（含</a:t>
                </a:r>
                <a:r>
                  <a:rPr lang="en-US" altLang="zh-CN" sz="2300" dirty="0">
                    <a:sym typeface="+mn-ea"/>
                  </a:rPr>
                  <a:t>1</a:t>
                </a:r>
                <a:r>
                  <a:rPr lang="zh-CN" altLang="en-US" sz="2300" dirty="0">
                    <a:sym typeface="+mn-ea"/>
                  </a:rPr>
                  <a:t>位数符）</a:t>
                </a:r>
                <a:r>
                  <a:rPr lang="en-US" altLang="zh-CN" sz="2300" dirty="0">
                    <a:sym typeface="+mn-ea"/>
                  </a:rPr>
                  <a:t>,</a:t>
                </a:r>
                <a:r>
                  <a:rPr lang="zh-CN" altLang="en-US" sz="2300" dirty="0">
                    <a:sym typeface="+mn-ea"/>
                  </a:rPr>
                  <a:t>正数和负数的表示范围。</a:t>
                </a:r>
              </a:p>
              <a:p>
                <a:pPr marL="0" indent="0">
                  <a:buNone/>
                </a:pPr>
                <a:endParaRPr lang="en-CN" dirty="0"/>
              </a:p>
              <a:p>
                <a:pPr marL="0" indent="0">
                  <a:buNone/>
                </a:pPr>
                <a:r>
                  <a:rPr lang="zh-CN" altLang="en-US" sz="2200" dirty="0">
                    <a:sym typeface="+mn-ea"/>
                  </a:rPr>
                  <a:t>答：当采用</a:t>
                </a:r>
                <a:r>
                  <a:rPr lang="zh-CN" altLang="en-US" sz="2200" b="1" dirty="0">
                    <a:sym typeface="+mn-ea"/>
                  </a:rPr>
                  <a:t>补码规格化形式</a:t>
                </a:r>
                <a:r>
                  <a:rPr lang="zh-CN" altLang="en-US" sz="2200" dirty="0">
                    <a:sym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若无隐含位</m:t>
                    </m:r>
                  </m:oMath>
                </a14:m>
                <a:r>
                  <a:rPr lang="zh-CN" altLang="en-US" sz="2200" dirty="0">
                    <a:sym typeface="+mn-ea"/>
                  </a:rPr>
                  <a:t>，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>
                    <a:sym typeface="+mn-ea"/>
                  </a:rPr>
                  <a:t>	</a:t>
                </a:r>
                <a:r>
                  <a:rPr lang="zh-CN" altLang="en-US" sz="2200" u="sng" dirty="0">
                    <a:sym typeface="+mn-ea"/>
                  </a:rPr>
                  <a:t>最大正数</a:t>
                </a:r>
                <a:r>
                  <a:rPr lang="zh-CN" altLang="en-US" sz="2200" dirty="0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𝟏𝟏𝟏𝟏𝟏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𝟏𝟏𝟏𝟏𝟏𝟏𝟏𝟏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>
                    <a:sym typeface="+mn-ea"/>
                  </a:rPr>
                  <a:t>	</a:t>
                </a:r>
                <a:r>
                  <a:rPr lang="zh-CN" altLang="en-US" sz="2200" dirty="0">
                    <a:sym typeface="+mn-ea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(1−2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(1−2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>
                    <a:sym typeface="+mn-ea"/>
                  </a:rPr>
                  <a:t>	</a:t>
                </a:r>
                <a:r>
                  <a:rPr lang="zh-CN" altLang="en-US" sz="2200" u="sng" dirty="0">
                    <a:sym typeface="+mn-ea"/>
                  </a:rPr>
                  <a:t>最小正数</a:t>
                </a:r>
                <a:r>
                  <a:rPr lang="zh-CN" altLang="en-US" sz="2200" dirty="0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𝟎𝟎𝟎𝟎𝟎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𝟎𝟎𝟎𝟎𝟎𝟎𝟎𝟎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>
                    <a:sym typeface="+mn-ea"/>
                  </a:rPr>
                  <a:t>，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>
                    <a:sym typeface="+mn-ea"/>
                  </a:rPr>
                  <a:t>	</a:t>
                </a:r>
                <a:r>
                  <a:rPr lang="zh-CN" altLang="en-US" sz="2200" dirty="0">
                    <a:sym typeface="+mn-ea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−32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>
                    <a:sym typeface="+mn-ea"/>
                  </a:rPr>
                  <a:t>	</a:t>
                </a:r>
                <a:r>
                  <a:rPr lang="zh-CN" altLang="en-US" sz="2200" u="sng" dirty="0">
                    <a:solidFill>
                      <a:schemeClr val="tx1"/>
                    </a:solidFill>
                    <a:sym typeface="+mn-ea"/>
                  </a:rPr>
                  <a:t>最小负数</a:t>
                </a:r>
                <a:r>
                  <a:rPr lang="zh-CN" altLang="en-US" sz="2200" dirty="0">
                    <a:solidFill>
                      <a:schemeClr val="tx1"/>
                    </a:solidFill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𝟏𝟏𝟏𝟏𝟏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𝟎𝟎𝟎𝟎𝟎𝟎𝟎𝟎𝟎</m:t>
                    </m:r>
                  </m:oMath>
                </a14:m>
                <a:endParaRPr lang="en-US" altLang="zh-CN" sz="2200" dirty="0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sz="2200" dirty="0">
                    <a:sym typeface="+mn-ea"/>
                  </a:rPr>
                  <a:t>	</a:t>
                </a:r>
                <a:r>
                  <a:rPr lang="zh-CN" altLang="en-US" sz="2200" dirty="0">
                    <a:solidFill>
                      <a:schemeClr val="tx1"/>
                    </a:solidFill>
                    <a:sym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200" dirty="0">
                    <a:sym typeface="+mn-ea"/>
                  </a:rPr>
                  <a:t>	</a:t>
                </a:r>
                <a:r>
                  <a:rPr lang="zh-CN" altLang="en-US" sz="2200" u="sng" dirty="0">
                    <a:solidFill>
                      <a:schemeClr val="tx1"/>
                    </a:solidFill>
                    <a:sym typeface="+mn-ea"/>
                  </a:rPr>
                  <a:t>最大负数</a:t>
                </a:r>
                <a:r>
                  <a:rPr lang="zh-CN" altLang="en-US" sz="2200" dirty="0">
                    <a:solidFill>
                      <a:schemeClr val="tx1"/>
                    </a:solidFill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𝟎𝟎𝟎𝟎𝟎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𝟎𝟏𝟏𝟏𝟏𝟏𝟏𝟏𝟏</m:t>
                    </m:r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2200" dirty="0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sz="2200" dirty="0">
                    <a:sym typeface="+mn-ea"/>
                  </a:rPr>
                  <a:t>	</a:t>
                </a:r>
                <a:r>
                  <a:rPr lang="zh-CN" altLang="en-US" sz="2200" dirty="0">
                    <a:solidFill>
                      <a:schemeClr val="tx1"/>
                    </a:solidFill>
                    <a:sym typeface="+mn-ea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sup>
                    </m:sSup>
                    <m:r>
                      <a:rPr lang="en-US" altLang="zh-CN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−(2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−32</m:t>
                        </m:r>
                      </m:sup>
                    </m:sSup>
                  </m:oMath>
                </a14:m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pPr marL="0" indent="0">
                  <a:buNone/>
                </a:pPr>
                <a:r>
                  <a:rPr lang="zh-CN" altLang="en-US" sz="2200" dirty="0">
                    <a:sym typeface="+mn-ea"/>
                  </a:rPr>
                  <a:t>则正数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范围为：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−32</m:t>
                        </m:r>
                      </m:sup>
                    </m:sSup>
                  </m:oMath>
                </a14:m>
                <a:r>
                  <a:rPr lang="en-US" altLang="zh-CN" sz="2200" dirty="0">
                    <a:sym typeface="+mn-ea"/>
                  </a:rPr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(1−2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zh-CN" altLang="en-US" sz="2200" dirty="0"/>
                  <a:t>，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zh-CN" altLang="en-US" sz="2200" dirty="0">
                    <a:sym typeface="+mn-ea"/>
                  </a:rPr>
                  <a:t>负数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范围为：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CN" sz="2200" dirty="0">
                    <a:sym typeface="+mn-ea"/>
                  </a:rPr>
                  <a:t>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−(2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−32</m:t>
                        </m:r>
                      </m:sup>
                    </m:sSup>
                  </m:oMath>
                </a14:m>
                <a:endParaRPr lang="en-US" altLang="zh-CN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6FEAF2-8E9E-D6BD-72D8-C2C9A1FB9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686800" cy="5256584"/>
              </a:xfrm>
              <a:blipFill>
                <a:blip r:embed="rId2"/>
                <a:stretch>
                  <a:fillRect l="-877" t="-964" r="-1023" b="-19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116395-2B83-4C9E-3562-79FDBE2B93F1}"/>
                  </a:ext>
                </a:extLst>
              </p:cNvPr>
              <p:cNvSpPr txBox="1"/>
              <p:nvPr/>
            </p:nvSpPr>
            <p:spPr>
              <a:xfrm>
                <a:off x="5508104" y="3212976"/>
                <a:ext cx="3384376" cy="7604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chemeClr val="tx1"/>
                    </a:solidFill>
                    <a:sym typeface="+mn-ea"/>
                  </a:rPr>
                  <a:t>特例：−</a:t>
                </a:r>
                <a:r>
                  <a:rPr lang="en-US" altLang="zh-CN" sz="1800" dirty="0">
                    <a:solidFill>
                      <a:schemeClr val="tx1"/>
                    </a:solidFill>
                    <a:sym typeface="+mn-ea"/>
                  </a:rPr>
                  <a:t>1</a:t>
                </a:r>
                <a:r>
                  <a:rPr lang="zh-CN" altLang="en-US" sz="1800" dirty="0">
                    <a:solidFill>
                      <a:schemeClr val="tx1"/>
                    </a:solidFill>
                    <a:sym typeface="+mn-ea"/>
                  </a:rPr>
                  <a:t>为规格化的数，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sym typeface="+mn-ea"/>
                  </a:rPr>
                  <a:t>不是规格化的数），</a:t>
                </a:r>
                <a:endParaRPr lang="en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9A342-D779-FEF2-5248-A3E7A9C1B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212976"/>
                <a:ext cx="3384376" cy="760465"/>
              </a:xfrm>
              <a:prstGeom prst="rect">
                <a:avLst/>
              </a:prstGeom>
              <a:blipFill>
                <a:blip r:embed="rId3"/>
                <a:stretch>
                  <a:fillRect l="-1493" b="-98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98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689EA-FD1F-3478-4FF1-930F65802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74F58B-6BDF-D997-4106-53947216BC9D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400" dirty="0"/>
              <a:t>IEEE</a:t>
            </a:r>
            <a:r>
              <a:rPr lang="zh-CN" altLang="en-US" sz="2400" dirty="0"/>
              <a:t> </a:t>
            </a:r>
            <a:r>
              <a:rPr lang="en-US" altLang="zh-CN" sz="2400" dirty="0"/>
              <a:t>754</a:t>
            </a:r>
            <a:r>
              <a:rPr lang="zh-CN" altLang="en-US" sz="2400" dirty="0"/>
              <a:t>标准 单精度浮点表示</a:t>
            </a:r>
            <a:endParaRPr lang="en-US" altLang="zh-CN" sz="2400" dirty="0"/>
          </a:p>
        </p:txBody>
      </p:sp>
      <p:pic>
        <p:nvPicPr>
          <p:cNvPr id="9220" name="Picture 4" descr="GitHub - lovelessless99/IEEE_754_Tutorial">
            <a:extLst>
              <a:ext uri="{FF2B5EF4-FFF2-40B4-BE49-F238E27FC236}">
                <a16:creationId xmlns:a16="http://schemas.microsoft.com/office/drawing/2014/main" id="{EB32359B-3F29-6028-EE50-F7FEAEE2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6984776" cy="27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ED5A04-D2CD-A4FF-264A-D48A0F5A56F9}"/>
                  </a:ext>
                </a:extLst>
              </p:cNvPr>
              <p:cNvSpPr txBox="1"/>
              <p:nvPr/>
            </p:nvSpPr>
            <p:spPr>
              <a:xfrm>
                <a:off x="179512" y="4581128"/>
                <a:ext cx="474193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阶码用移码表示，固定偏移值为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−1=127</m:t>
                    </m:r>
                  </m:oMath>
                </a14:m>
                <a:endParaRPr kumimoji="1" lang="en-US" altLang="zh-CN" b="0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非规约下整数默认为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，其余情况默认为</a:t>
                </a:r>
                <a:r>
                  <a:rPr kumimoji="1" lang="en-US" altLang="zh-CN" dirty="0"/>
                  <a:t>1</a:t>
                </a: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小数部分用原码表示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ED5A04-D2CD-A4FF-264A-D48A0F5A5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581128"/>
                <a:ext cx="4741939" cy="1477328"/>
              </a:xfrm>
              <a:prstGeom prst="rect">
                <a:avLst/>
              </a:prstGeom>
              <a:blipFill>
                <a:blip r:embed="rId4"/>
                <a:stretch>
                  <a:fillRect l="-800" t="-3390" b="-4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7614DA1-2DCC-958D-4698-7DAAF2C1C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331" y="4325954"/>
            <a:ext cx="40132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9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EEABC-2666-0E32-D20D-2684239C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31CE8F-3B3C-E026-BDE6-15A540EC2453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计算 </a:t>
            </a:r>
            <a:r>
              <a:rPr lang="en-US" altLang="zh-CN" sz="2400" dirty="0"/>
              <a:t>–</a:t>
            </a:r>
            <a:r>
              <a:rPr lang="zh-CN" altLang="en-US" sz="2400" dirty="0"/>
              <a:t> 溢出判断</a:t>
            </a:r>
            <a:endParaRPr lang="en-US" altLang="zh-CN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3F2C883-D504-E99F-9F37-46E02AD8F9D0}"/>
              </a:ext>
            </a:extLst>
          </p:cNvPr>
          <p:cNvSpPr txBox="1">
            <a:spLocks/>
          </p:cNvSpPr>
          <p:nvPr/>
        </p:nvSpPr>
        <p:spPr>
          <a:xfrm>
            <a:off x="755576" y="1157114"/>
            <a:ext cx="822960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5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定点数</a:t>
            </a:r>
            <a:r>
              <a:rPr lang="en-CN" sz="2400"/>
              <a:t>溢出</a:t>
            </a:r>
            <a:r>
              <a:rPr lang="en-US" sz="2400" dirty="0" err="1"/>
              <a:t>判断</a:t>
            </a:r>
            <a:r>
              <a:rPr lang="zh-CN" altLang="en-US" sz="2400" dirty="0"/>
              <a:t>：对数值本身进行判断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000" dirty="0" err="1"/>
              <a:t>单符号法</a:t>
            </a:r>
            <a:r>
              <a:rPr lang="zh-CN" altLang="en-US" sz="2000" dirty="0"/>
              <a:t>：正</a:t>
            </a:r>
            <a:r>
              <a:rPr lang="en-US" altLang="zh-CN" sz="2000" dirty="0"/>
              <a:t>+</a:t>
            </a:r>
            <a:r>
              <a:rPr lang="zh-CN" altLang="en-US" sz="2000" dirty="0"/>
              <a:t>正 变负 溢出；负</a:t>
            </a:r>
            <a:r>
              <a:rPr lang="en-US" altLang="zh-CN" sz="2000" dirty="0"/>
              <a:t>+</a:t>
            </a:r>
            <a:r>
              <a:rPr lang="zh-CN" altLang="en-US" sz="2000" dirty="0"/>
              <a:t>负 </a:t>
            </a:r>
            <a:r>
              <a:rPr lang="zh-CN" altLang="en-CN" sz="2000" dirty="0"/>
              <a:t>变正</a:t>
            </a:r>
            <a:r>
              <a:rPr lang="zh-CN" altLang="en-US" sz="2000" dirty="0"/>
              <a:t> 溢出；</a:t>
            </a:r>
            <a:r>
              <a:rPr lang="zh-CN" altLang="en-CN" sz="2000" dirty="0"/>
              <a:t>异号</a:t>
            </a:r>
            <a:r>
              <a:rPr lang="zh-CN" altLang="en-US" sz="2000" dirty="0"/>
              <a:t>不会溢出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err="1"/>
              <a:t>双符号法</a:t>
            </a:r>
            <a:r>
              <a:rPr lang="zh-CN" altLang="en-US" sz="2000" dirty="0"/>
              <a:t>：</a:t>
            </a:r>
            <a:r>
              <a:rPr lang="en-US" sz="2000" dirty="0" err="1"/>
              <a:t>两位符号不同</a:t>
            </a:r>
            <a:r>
              <a:rPr lang="zh-CN" altLang="en-US" sz="2000" dirty="0"/>
              <a:t>，溢出；两位符号相同，不溢出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浮点数溢出判断：规格化后依据阶码进行溢出判断</a:t>
            </a:r>
            <a:endParaRPr lang="en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ACA06-FFE4-6B7D-9A6D-FF50272D0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18"/>
          <a:stretch/>
        </p:blipFill>
        <p:spPr>
          <a:xfrm>
            <a:off x="1187624" y="3554092"/>
            <a:ext cx="6768752" cy="3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7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64CE-7278-B996-7801-AAB66DA28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CEC587-22A2-74C6-B4DE-FC83051C974A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原码一位乘法 </a:t>
            </a:r>
            <a:r>
              <a:rPr lang="en-US" altLang="zh-CN" sz="2400" dirty="0"/>
              <a:t>–</a:t>
            </a:r>
            <a:r>
              <a:rPr lang="zh-CN" altLang="en-US" sz="2400" dirty="0"/>
              <a:t> 以小数为例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319EC7-DA23-17F3-8193-546FDF9FB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[x]</a:t>
            </a:r>
            <a:r>
              <a:rPr lang="zh-CN" altLang="en-US" dirty="0"/>
              <a:t>原</a:t>
            </a:r>
            <a:r>
              <a:rPr lang="en-US" altLang="zh-CN" dirty="0"/>
              <a:t>=x0.x1x2…</a:t>
            </a:r>
            <a:r>
              <a:rPr lang="en-US" altLang="zh-CN" dirty="0" err="1"/>
              <a:t>xn</a:t>
            </a:r>
            <a:r>
              <a:rPr lang="en-US" altLang="zh-CN" dirty="0"/>
              <a:t>, [y]</a:t>
            </a:r>
            <a:r>
              <a:rPr lang="zh-CN" altLang="en-US" dirty="0"/>
              <a:t>原</a:t>
            </a:r>
            <a:r>
              <a:rPr lang="en-US" altLang="zh-CN" dirty="0"/>
              <a:t>=y0.y1y2…</a:t>
            </a:r>
            <a:r>
              <a:rPr lang="en-US" altLang="zh-CN" dirty="0" err="1"/>
              <a:t>yn</a:t>
            </a:r>
            <a:endParaRPr lang="en-US" altLang="zh-CN" dirty="0"/>
          </a:p>
          <a:p>
            <a:r>
              <a:rPr lang="zh-CN" altLang="en-US" dirty="0"/>
              <a:t>第一步，决定符号。</a:t>
            </a:r>
            <a:endParaRPr lang="en-US" altLang="zh-CN" dirty="0"/>
          </a:p>
          <a:p>
            <a:r>
              <a:rPr lang="zh-CN" altLang="en-US" dirty="0"/>
              <a:t>第二步，绝对值相乘。</a:t>
            </a:r>
            <a:r>
              <a:rPr lang="en-US" altLang="zh-CN" dirty="0"/>
              <a:t>zi</a:t>
            </a:r>
            <a:r>
              <a:rPr lang="zh-CN" altLang="en-US" dirty="0"/>
              <a:t>表示第</a:t>
            </a:r>
            <a:r>
              <a:rPr lang="en-US" altLang="zh-CN" dirty="0" err="1"/>
              <a:t>i</a:t>
            </a:r>
            <a:r>
              <a:rPr lang="zh-CN" altLang="en-US" dirty="0"/>
              <a:t>次部分乘。</a:t>
            </a:r>
            <a:endParaRPr lang="en-US" altLang="zh-CN" dirty="0"/>
          </a:p>
          <a:p>
            <a:r>
              <a:rPr lang="zh-CN" altLang="en-US" dirty="0"/>
              <a:t>可见：加法后移位。共经过</a:t>
            </a:r>
            <a:r>
              <a:rPr lang="en-US" altLang="zh-CN" dirty="0"/>
              <a:t>n</a:t>
            </a:r>
            <a:r>
              <a:rPr lang="zh-CN" altLang="en-US" dirty="0"/>
              <a:t>次加法，</a:t>
            </a:r>
            <a:r>
              <a:rPr lang="en-US" altLang="zh-CN" dirty="0"/>
              <a:t>n</a:t>
            </a:r>
            <a:r>
              <a:rPr lang="zh-CN" altLang="en-US" dirty="0"/>
              <a:t>次移位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3438B1-5B72-5AF8-B38A-F41A713F7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9" y="3573016"/>
            <a:ext cx="8965791" cy="27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8085-C2A3-728B-AA92-62688D929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FC8F24-D68F-5090-E68F-B0EA6FDE2DE3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原码一位乘法 </a:t>
            </a:r>
            <a:r>
              <a:rPr lang="en-US" altLang="zh-CN" sz="2400" dirty="0"/>
              <a:t>–</a:t>
            </a:r>
            <a:r>
              <a:rPr lang="zh-CN" altLang="en-US" sz="2400" dirty="0"/>
              <a:t> 具体示例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72226F-777D-4A17-2AC7-9AD64B6391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x=-0.1110, y=-0.1101, </a:t>
                </a:r>
                <a:r>
                  <a:rPr lang="zh-CN" altLang="en-US" dirty="0"/>
                  <a:t>求</a:t>
                </a:r>
                <a:r>
                  <a:rPr lang="en-US" altLang="zh-CN" dirty="0"/>
                  <a:t>[x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y]</a:t>
                </a:r>
                <a:r>
                  <a:rPr lang="zh-CN" altLang="en-US" dirty="0"/>
                  <a:t>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72226F-777D-4A17-2AC7-9AD64B6391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275857E-373A-22EF-EEB0-A431EDEB9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2" y="1786964"/>
            <a:ext cx="3588290" cy="47486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5C8E93-6C08-A8B7-2BC6-7FDE97DAE55C}"/>
              </a:ext>
            </a:extLst>
          </p:cNvPr>
          <p:cNvSpPr txBox="1"/>
          <p:nvPr/>
        </p:nvSpPr>
        <p:spPr>
          <a:xfrm>
            <a:off x="686328" y="220486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z0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B00D9-C68F-48C1-B319-05E55986B836}"/>
              </a:ext>
            </a:extLst>
          </p:cNvPr>
          <p:cNvSpPr txBox="1"/>
          <p:nvPr/>
        </p:nvSpPr>
        <p:spPr>
          <a:xfrm>
            <a:off x="695678" y="321297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2FEAD-C3E7-AA50-B925-ABB0A0EA38A3}"/>
              </a:ext>
            </a:extLst>
          </p:cNvPr>
          <p:cNvSpPr txBox="1"/>
          <p:nvPr/>
        </p:nvSpPr>
        <p:spPr>
          <a:xfrm>
            <a:off x="686328" y="413978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32E726-E7E6-2620-734B-94A0B9B9F9FA}"/>
              </a:ext>
            </a:extLst>
          </p:cNvPr>
          <p:cNvSpPr txBox="1"/>
          <p:nvPr/>
        </p:nvSpPr>
        <p:spPr>
          <a:xfrm>
            <a:off x="686328" y="506660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z3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BA932E-2B98-1F07-436D-690EAE15FA4C}"/>
              </a:ext>
            </a:extLst>
          </p:cNvPr>
          <p:cNvSpPr txBox="1"/>
          <p:nvPr/>
        </p:nvSpPr>
        <p:spPr>
          <a:xfrm>
            <a:off x="683568" y="600481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z4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419CD6-B044-9DEF-1A8A-9F28395C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603" y="1789476"/>
            <a:ext cx="3588290" cy="47486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DBE0A27-2966-B399-12EC-70CC2362145B}"/>
              </a:ext>
            </a:extLst>
          </p:cNvPr>
          <p:cNvSpPr txBox="1"/>
          <p:nvPr/>
        </p:nvSpPr>
        <p:spPr>
          <a:xfrm>
            <a:off x="5233269" y="220737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z0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0B0B3C-CB67-8C8B-EA59-B0D73B27A2C9}"/>
              </a:ext>
            </a:extLst>
          </p:cNvPr>
          <p:cNvSpPr txBox="1"/>
          <p:nvPr/>
        </p:nvSpPr>
        <p:spPr>
          <a:xfrm>
            <a:off x="5242619" y="321548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2B6BF5-0BFC-0498-8B71-145E9EF2A8EF}"/>
              </a:ext>
            </a:extLst>
          </p:cNvPr>
          <p:cNvSpPr txBox="1"/>
          <p:nvPr/>
        </p:nvSpPr>
        <p:spPr>
          <a:xfrm>
            <a:off x="5233269" y="414230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99E003-DACC-68C7-B007-0378CC14BFE1}"/>
              </a:ext>
            </a:extLst>
          </p:cNvPr>
          <p:cNvSpPr txBox="1"/>
          <p:nvPr/>
        </p:nvSpPr>
        <p:spPr>
          <a:xfrm>
            <a:off x="5233269" y="506911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z3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1CDEAD-CA0F-7FC7-0594-6AC700AA8E1C}"/>
              </a:ext>
            </a:extLst>
          </p:cNvPr>
          <p:cNvSpPr txBox="1"/>
          <p:nvPr/>
        </p:nvSpPr>
        <p:spPr>
          <a:xfrm>
            <a:off x="5220072" y="600732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z4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6573F7-7667-91D5-DE3E-B4C96A3440C5}"/>
              </a:ext>
            </a:extLst>
          </p:cNvPr>
          <p:cNvSpPr/>
          <p:nvPr/>
        </p:nvSpPr>
        <p:spPr>
          <a:xfrm>
            <a:off x="7524328" y="3933056"/>
            <a:ext cx="216024" cy="206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6D98039-6E53-842E-7866-21CF04776686}"/>
              </a:ext>
            </a:extLst>
          </p:cNvPr>
          <p:cNvSpPr/>
          <p:nvPr/>
        </p:nvSpPr>
        <p:spPr>
          <a:xfrm>
            <a:off x="7524328" y="4870716"/>
            <a:ext cx="393056" cy="206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48D9B7C-D460-5D56-D595-7F5727E3067A}"/>
              </a:ext>
            </a:extLst>
          </p:cNvPr>
          <p:cNvSpPr/>
          <p:nvPr/>
        </p:nvSpPr>
        <p:spPr>
          <a:xfrm>
            <a:off x="7596336" y="5877272"/>
            <a:ext cx="504056" cy="206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C1942A2-F0BF-88CC-3E86-4B8723B2F0F9}"/>
              </a:ext>
            </a:extLst>
          </p:cNvPr>
          <p:cNvCxnSpPr/>
          <p:nvPr/>
        </p:nvCxnSpPr>
        <p:spPr>
          <a:xfrm>
            <a:off x="6732240" y="4077072"/>
            <a:ext cx="792088" cy="216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2AE2A23-1E02-B0B8-C789-2C02F0703672}"/>
              </a:ext>
            </a:extLst>
          </p:cNvPr>
          <p:cNvCxnSpPr/>
          <p:nvPr/>
        </p:nvCxnSpPr>
        <p:spPr>
          <a:xfrm>
            <a:off x="7812360" y="3582308"/>
            <a:ext cx="0" cy="5574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331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F2EC9-A40E-F6D8-F54F-E4722458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ABFE571-2ED3-ABE9-8948-FF5BD91DA607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原码一位乘法 </a:t>
            </a:r>
            <a:r>
              <a:rPr lang="en-US" altLang="zh-CN" sz="2400" dirty="0"/>
              <a:t>–</a:t>
            </a:r>
            <a:r>
              <a:rPr lang="zh-CN" altLang="en-US" sz="2400" dirty="0"/>
              <a:t> 硬件</a:t>
            </a:r>
            <a:endParaRPr lang="en-US" altLang="zh-CN" sz="2400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DBDB8C9C-98E7-BA36-2C1A-D5E87CE8D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一个寄存器存放被乘数，一个寄存器存放乘数（逐渐获取移位值）</a:t>
            </a:r>
            <a:endParaRPr lang="en-US" altLang="zh-CN" dirty="0"/>
          </a:p>
          <a:p>
            <a:r>
              <a:rPr lang="zh-CN" altLang="en-US" dirty="0"/>
              <a:t>一个寄存器存放中间结果</a:t>
            </a:r>
            <a:endParaRPr lang="en-US" altLang="zh-CN" dirty="0"/>
          </a:p>
          <a:p>
            <a:r>
              <a:rPr lang="zh-CN" altLang="en-US" dirty="0"/>
              <a:t>移位电路，计数器等</a:t>
            </a:r>
            <a:endParaRPr lang="en-US" altLang="zh-CN" dirty="0"/>
          </a:p>
          <a:p>
            <a:r>
              <a:rPr lang="zh-CN" altLang="en-US" dirty="0"/>
              <a:t>计算过程中，中间结果可能溢出，这不代表最后的数值会溢出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334A818-C91B-7547-79DE-7C294345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852936"/>
            <a:ext cx="5125106" cy="37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6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7F5F7-BE88-CA71-E5E9-AD4840B2E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3BB95-C781-5C83-3E0F-B0C0465D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第一步，决定符号</a:t>
            </a:r>
            <a:endParaRPr lang="en-US" altLang="zh-CN" dirty="0"/>
          </a:p>
          <a:p>
            <a:r>
              <a:rPr lang="zh-CN" altLang="en-US" dirty="0"/>
              <a:t>第二步，绝对值相乘，用两位乘数状态决定部分积的生成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BE1F-6D63-6645-34C5-CA4B3FE598EB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两位乘 </a:t>
            </a:r>
            <a:r>
              <a:rPr lang="en-US" altLang="zh-CN" sz="2400" dirty="0"/>
              <a:t>–</a:t>
            </a:r>
            <a:r>
              <a:rPr lang="zh-CN" altLang="en-US" sz="2400" dirty="0"/>
              <a:t> 以小数为例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6FA145-CE8D-32A5-C23E-E412034D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77" y="3789040"/>
            <a:ext cx="8644046" cy="21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8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AA121-A637-9D23-71A3-2FF38727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C7E884-8AE6-2EC7-85FB-5903EBC6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第一步，决定符号</a:t>
            </a:r>
            <a:endParaRPr lang="en-US" altLang="zh-CN" dirty="0"/>
          </a:p>
          <a:p>
            <a:r>
              <a:rPr lang="zh-CN" altLang="en-US" dirty="0"/>
              <a:t>第二步，绝对值相乘，用两位乘数状态决定部分积的生成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B9F0C-2640-BD09-A27F-2020BF1F22FE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两位乘 </a:t>
            </a:r>
            <a:r>
              <a:rPr lang="en-US" altLang="zh-CN" sz="2400" dirty="0"/>
              <a:t>–</a:t>
            </a:r>
            <a:r>
              <a:rPr lang="zh-CN" altLang="en-US" sz="2400" dirty="0"/>
              <a:t> 以小数为例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741D98-24C8-2B40-8633-2BD63CB25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18" y="2492896"/>
            <a:ext cx="830208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23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2809D-6F4D-597E-14C4-C0523A608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D9134-62A7-75FC-00E8-B79D95394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第一步，决定符号</a:t>
            </a:r>
            <a:endParaRPr lang="en-US" altLang="zh-CN" dirty="0"/>
          </a:p>
          <a:p>
            <a:r>
              <a:rPr lang="zh-CN" altLang="en-US" dirty="0"/>
              <a:t>第二步，绝对值相乘，用两位乘数状态决定部分积的生成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DA971-45CB-FC29-3999-811ED9CC99C5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两位乘 </a:t>
            </a:r>
            <a:r>
              <a:rPr lang="en-US" altLang="zh-CN" sz="2400" dirty="0"/>
              <a:t>–</a:t>
            </a:r>
            <a:r>
              <a:rPr lang="zh-CN" altLang="en-US" sz="2400" dirty="0"/>
              <a:t> 以小数为例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69C75C-22D4-B51E-30EA-D60D3FD7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18" y="2492896"/>
            <a:ext cx="830208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9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F5366-E738-404C-5B2C-CEF03256D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3A0F-9B09-C21E-9952-A0EA19653A52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两位乘 </a:t>
            </a:r>
            <a:r>
              <a:rPr lang="en-US" altLang="zh-CN" sz="2400" dirty="0"/>
              <a:t>–</a:t>
            </a:r>
            <a:r>
              <a:rPr lang="zh-CN" altLang="en-US" sz="2400" dirty="0"/>
              <a:t> 具体示例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E5952307-4688-8C5E-BD4F-CD38A7A148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5256584"/>
              </a:xfrm>
            </p:spPr>
            <p:txBody>
              <a:bodyPr/>
              <a:lstStyle/>
              <a:p>
                <a:r>
                  <a:rPr lang="en-US" altLang="zh-CN" dirty="0"/>
                  <a:t>x=0.111111, y=-0.111001, </a:t>
                </a:r>
                <a:r>
                  <a:rPr lang="zh-CN" altLang="en-US" dirty="0"/>
                  <a:t>求</a:t>
                </a:r>
                <a:r>
                  <a:rPr lang="en-US" altLang="zh-CN" dirty="0"/>
                  <a:t>[x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y]</a:t>
                </a:r>
                <a:r>
                  <a:rPr lang="zh-CN" altLang="en-US" dirty="0"/>
                  <a:t>原</a:t>
                </a:r>
                <a:endParaRPr lang="en-US" altLang="zh-CN" dirty="0"/>
              </a:p>
              <a:p>
                <a:r>
                  <a:rPr lang="en-US" altLang="zh-CN" dirty="0"/>
                  <a:t>x*=0.111111, [-x*]</a:t>
                </a:r>
                <a:r>
                  <a:rPr lang="zh-CN" altLang="en-US" dirty="0"/>
                  <a:t>补</a:t>
                </a:r>
                <a:r>
                  <a:rPr lang="en-US" altLang="zh-CN" dirty="0"/>
                  <a:t>=1.000001, 2x*=1.111110, y*=0.111001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E5952307-4688-8C5E-BD4F-CD38A7A148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5256584"/>
              </a:xfrm>
              <a:blipFill>
                <a:blip r:embed="rId3"/>
                <a:stretch>
                  <a:fillRect l="-772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127D631-0292-B6AB-3802-8153EE4F0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022837"/>
            <a:ext cx="4680520" cy="483516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0C54A0F-549F-2886-54DA-A4FAD4472A93}"/>
              </a:ext>
            </a:extLst>
          </p:cNvPr>
          <p:cNvSpPr/>
          <p:nvPr/>
        </p:nvSpPr>
        <p:spPr>
          <a:xfrm>
            <a:off x="2987824" y="2636912"/>
            <a:ext cx="36004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C4E05B-ED61-C077-53E9-32DCA1A3B0C9}"/>
              </a:ext>
            </a:extLst>
          </p:cNvPr>
          <p:cNvSpPr txBox="1"/>
          <p:nvPr/>
        </p:nvSpPr>
        <p:spPr>
          <a:xfrm>
            <a:off x="6228184" y="2924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补两位</a:t>
            </a:r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49873E0F-797E-460A-943B-44F3FA93A942}"/>
              </a:ext>
            </a:extLst>
          </p:cNvPr>
          <p:cNvCxnSpPr>
            <a:stCxn id="12" idx="1"/>
          </p:cNvCxnSpPr>
          <p:nvPr/>
        </p:nvCxnSpPr>
        <p:spPr>
          <a:xfrm rot="10800000">
            <a:off x="3203848" y="2924944"/>
            <a:ext cx="3024336" cy="184666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321DCF8-FFCF-B587-EEBA-546BACF88659}"/>
              </a:ext>
            </a:extLst>
          </p:cNvPr>
          <p:cNvSpPr txBox="1"/>
          <p:nvPr/>
        </p:nvSpPr>
        <p:spPr>
          <a:xfrm>
            <a:off x="692720" y="260871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z0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A72ED8-3D44-2135-9625-9406F22EDA0C}"/>
              </a:ext>
            </a:extLst>
          </p:cNvPr>
          <p:cNvSpPr txBox="1"/>
          <p:nvPr/>
        </p:nvSpPr>
        <p:spPr>
          <a:xfrm>
            <a:off x="692720" y="369528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1F7F85-B754-8F20-0C9F-419EEB4FC2BE}"/>
              </a:ext>
            </a:extLst>
          </p:cNvPr>
          <p:cNvSpPr txBox="1"/>
          <p:nvPr/>
        </p:nvSpPr>
        <p:spPr>
          <a:xfrm>
            <a:off x="755576" y="471585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4A25B9-0DFD-DC44-1D20-6179C067B70E}"/>
              </a:ext>
            </a:extLst>
          </p:cNvPr>
          <p:cNvSpPr txBox="1"/>
          <p:nvPr/>
        </p:nvSpPr>
        <p:spPr>
          <a:xfrm>
            <a:off x="708743" y="567106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z3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25BB1A-542F-7DFE-4AE7-FBCCF58E4162}"/>
              </a:ext>
            </a:extLst>
          </p:cNvPr>
          <p:cNvSpPr txBox="1"/>
          <p:nvPr/>
        </p:nvSpPr>
        <p:spPr>
          <a:xfrm>
            <a:off x="692720" y="6329966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z4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AD6145C-8A5F-959C-6749-A93DCE4F996A}"/>
              </a:ext>
            </a:extLst>
          </p:cNvPr>
          <p:cNvCxnSpPr/>
          <p:nvPr/>
        </p:nvCxnSpPr>
        <p:spPr>
          <a:xfrm>
            <a:off x="3203848" y="2924944"/>
            <a:ext cx="288032" cy="770344"/>
          </a:xfrm>
          <a:prstGeom prst="straightConnector1">
            <a:avLst/>
          </a:prstGeom>
          <a:ln w="1968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3F8546-E3B9-AFA4-0C7C-76364A1A139F}"/>
              </a:ext>
            </a:extLst>
          </p:cNvPr>
          <p:cNvCxnSpPr/>
          <p:nvPr/>
        </p:nvCxnSpPr>
        <p:spPr>
          <a:xfrm>
            <a:off x="3489789" y="3997857"/>
            <a:ext cx="288032" cy="770344"/>
          </a:xfrm>
          <a:prstGeom prst="straightConnector1">
            <a:avLst/>
          </a:prstGeom>
          <a:ln w="1968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7444060-6B81-25C0-DA46-6BB3EB039339}"/>
              </a:ext>
            </a:extLst>
          </p:cNvPr>
          <p:cNvCxnSpPr/>
          <p:nvPr/>
        </p:nvCxnSpPr>
        <p:spPr>
          <a:xfrm>
            <a:off x="3851920" y="4941168"/>
            <a:ext cx="288032" cy="770344"/>
          </a:xfrm>
          <a:prstGeom prst="straightConnector1">
            <a:avLst/>
          </a:prstGeom>
          <a:ln w="1968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21D36BD-C792-E9C9-7F57-8BD29378E2CA}"/>
              </a:ext>
            </a:extLst>
          </p:cNvPr>
          <p:cNvSpPr/>
          <p:nvPr/>
        </p:nvSpPr>
        <p:spPr>
          <a:xfrm>
            <a:off x="3309769" y="3726010"/>
            <a:ext cx="36004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BC7D49-EC7E-C436-61AF-344FF1DDC5F1}"/>
              </a:ext>
            </a:extLst>
          </p:cNvPr>
          <p:cNvSpPr/>
          <p:nvPr/>
        </p:nvSpPr>
        <p:spPr>
          <a:xfrm>
            <a:off x="3622815" y="4750385"/>
            <a:ext cx="36004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6676FE-2763-CB69-A775-FE63CCC5604D}"/>
              </a:ext>
            </a:extLst>
          </p:cNvPr>
          <p:cNvSpPr/>
          <p:nvPr/>
        </p:nvSpPr>
        <p:spPr>
          <a:xfrm>
            <a:off x="3959932" y="5747716"/>
            <a:ext cx="1044116" cy="2926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25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8C6BD-7D57-4D75-A1EF-4D5C36ED2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以计算机完成（</a:t>
            </a:r>
            <a:r>
              <a:rPr lang="en-US" altLang="zh-CN"/>
              <a:t>3×4</a:t>
            </a:r>
            <a:r>
              <a:rPr lang="zh-CN" altLang="en-US"/>
              <a:t>＋</a:t>
            </a:r>
            <a:r>
              <a:rPr lang="en-US" altLang="zh-CN"/>
              <a:t>5×7</a:t>
            </a:r>
            <a:r>
              <a:rPr lang="zh-CN" altLang="en-US"/>
              <a:t>）为例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25F0BE-D174-4E78-9F25-EE4B045C466B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/>
              <a:t>冯</a:t>
            </a:r>
            <a:r>
              <a:rPr lang="en-US" altLang="zh-CN" sz="2400"/>
              <a:t>·</a:t>
            </a:r>
            <a:r>
              <a:rPr lang="zh-CN" altLang="en-US" sz="2400"/>
              <a:t>诺依曼结构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ADD9B3-A78C-4346-9FB6-7BE4FF802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7" r="44840"/>
          <a:stretch/>
        </p:blipFill>
        <p:spPr>
          <a:xfrm>
            <a:off x="1187624" y="1601416"/>
            <a:ext cx="1944216" cy="52565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02FE5B-1C58-4D2A-B35B-377E5626A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10" t="-2101" b="1"/>
          <a:stretch/>
        </p:blipFill>
        <p:spPr>
          <a:xfrm>
            <a:off x="4139952" y="1494038"/>
            <a:ext cx="1518782" cy="5363962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11670123-2BAB-4EAA-A5A9-B2C631608E46}"/>
              </a:ext>
            </a:extLst>
          </p:cNvPr>
          <p:cNvSpPr/>
          <p:nvPr/>
        </p:nvSpPr>
        <p:spPr>
          <a:xfrm>
            <a:off x="3335134" y="3717032"/>
            <a:ext cx="60232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B32B3478-95EA-437B-8008-D791345C0BC6}"/>
              </a:ext>
            </a:extLst>
          </p:cNvPr>
          <p:cNvSpPr/>
          <p:nvPr/>
        </p:nvSpPr>
        <p:spPr>
          <a:xfrm>
            <a:off x="827584" y="1772816"/>
            <a:ext cx="216024" cy="15841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E096F-1D80-491F-8CC8-3C0DAE60500F}"/>
              </a:ext>
            </a:extLst>
          </p:cNvPr>
          <p:cNvSpPr txBox="1"/>
          <p:nvPr/>
        </p:nvSpPr>
        <p:spPr>
          <a:xfrm>
            <a:off x="181253" y="23802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数据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37CEE0D3-AD18-4DD0-8B9B-FA2638493F3E}"/>
              </a:ext>
            </a:extLst>
          </p:cNvPr>
          <p:cNvSpPr/>
          <p:nvPr/>
        </p:nvSpPr>
        <p:spPr>
          <a:xfrm>
            <a:off x="827584" y="3676382"/>
            <a:ext cx="216024" cy="28489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ACEE39-214F-4D57-BEFA-06266516FB1A}"/>
              </a:ext>
            </a:extLst>
          </p:cNvPr>
          <p:cNvSpPr txBox="1"/>
          <p:nvPr/>
        </p:nvSpPr>
        <p:spPr>
          <a:xfrm>
            <a:off x="179512" y="49161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指令</a:t>
            </a:r>
          </a:p>
        </p:txBody>
      </p:sp>
      <p:pic>
        <p:nvPicPr>
          <p:cNvPr id="2050" name="Picture 2" descr="冯·诺依曼计算机体系结构">
            <a:extLst>
              <a:ext uri="{FF2B5EF4-FFF2-40B4-BE49-F238E27FC236}">
                <a16:creationId xmlns:a16="http://schemas.microsoft.com/office/drawing/2014/main" id="{4C930B7E-BA31-432F-97B7-E619C486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57" y="1772816"/>
            <a:ext cx="3239927" cy="14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9E3F376-660C-4544-834F-8A06F9BC6144}"/>
              </a:ext>
            </a:extLst>
          </p:cNvPr>
          <p:cNvSpPr/>
          <p:nvPr/>
        </p:nvSpPr>
        <p:spPr>
          <a:xfrm>
            <a:off x="6012160" y="4195062"/>
            <a:ext cx="2592288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  <a:spcBef>
                <a:spcPts val="700"/>
              </a:spcBef>
            </a:pPr>
            <a:r>
              <a:rPr lang="zh-CN" altLang="en-US"/>
              <a:t>存储程序原理</a:t>
            </a:r>
            <a:endParaRPr lang="en-US" altLang="zh-CN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AEFABB28-3CA2-497F-9CEE-03E9A3254744}"/>
              </a:ext>
            </a:extLst>
          </p:cNvPr>
          <p:cNvSpPr/>
          <p:nvPr/>
        </p:nvSpPr>
        <p:spPr>
          <a:xfrm rot="10800000">
            <a:off x="7200292" y="4900178"/>
            <a:ext cx="216024" cy="745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01027B-8324-4D45-B6CD-2776888E965F}"/>
              </a:ext>
            </a:extLst>
          </p:cNvPr>
          <p:cNvSpPr/>
          <p:nvPr/>
        </p:nvSpPr>
        <p:spPr>
          <a:xfrm>
            <a:off x="6084168" y="5645229"/>
            <a:ext cx="2031325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  <a:spcBef>
                <a:spcPts val="700"/>
              </a:spcBef>
            </a:pPr>
            <a:r>
              <a:rPr lang="zh-CN" altLang="en-US"/>
              <a:t>顺序执行指令</a:t>
            </a:r>
            <a:endParaRPr lang="en-US" altLang="zh-CN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EADC82-DB5F-4118-B1D1-2365436AD8E8}"/>
              </a:ext>
            </a:extLst>
          </p:cNvPr>
          <p:cNvSpPr txBox="1"/>
          <p:nvPr/>
        </p:nvSpPr>
        <p:spPr>
          <a:xfrm>
            <a:off x="7416316" y="512790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依赖于</a:t>
            </a:r>
          </a:p>
        </p:txBody>
      </p:sp>
    </p:spTree>
    <p:extLst>
      <p:ext uri="{BB962C8B-B14F-4D97-AF65-F5344CB8AC3E}">
        <p14:creationId xmlns:p14="http://schemas.microsoft.com/office/powerpoint/2010/main" val="41855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E9EBA-0C0D-2BC2-71E1-D245C764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70980A-FFBB-9F7E-0C4E-F84EB8031FE8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400" dirty="0"/>
              <a:t>Booth</a:t>
            </a:r>
            <a:r>
              <a:rPr lang="zh-CN" altLang="en-US" sz="2400" dirty="0"/>
              <a:t>补码乘法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172556-AA08-FE44-C727-4905FBBA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536576"/>
            <a:ext cx="1155700" cy="444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77B246-61D0-1362-B209-52B274703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04" y="1608584"/>
            <a:ext cx="7708900" cy="167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958AFA-BFB1-9728-EDCE-3BB0E82E8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52" y="3429000"/>
            <a:ext cx="7772400" cy="18667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5028BB2-63E4-4312-F2B6-BE5563EEA985}"/>
              </a:ext>
            </a:extLst>
          </p:cNvPr>
          <p:cNvSpPr txBox="1"/>
          <p:nvPr/>
        </p:nvSpPr>
        <p:spPr>
          <a:xfrm>
            <a:off x="602428" y="5766099"/>
            <a:ext cx="565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可见：符号位参与运算；共经过</a:t>
            </a:r>
            <a:r>
              <a:rPr kumimoji="1" lang="en-US" altLang="zh-CN" dirty="0"/>
              <a:t>n</a:t>
            </a:r>
            <a:r>
              <a:rPr kumimoji="1" lang="zh-CN" altLang="en-US" dirty="0"/>
              <a:t>次加法，</a:t>
            </a:r>
            <a:r>
              <a:rPr kumimoji="1" lang="en-US" altLang="zh-CN" dirty="0"/>
              <a:t>n-1</a:t>
            </a:r>
            <a:r>
              <a:rPr kumimoji="1" lang="zh-CN" altLang="en-US" dirty="0"/>
              <a:t>次移位</a:t>
            </a:r>
          </a:p>
        </p:txBody>
      </p:sp>
    </p:spTree>
    <p:extLst>
      <p:ext uri="{BB962C8B-B14F-4D97-AF65-F5344CB8AC3E}">
        <p14:creationId xmlns:p14="http://schemas.microsoft.com/office/powerpoint/2010/main" val="2342343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A3A48-E9AC-15EA-7C0C-B76E9E11F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36E21EF-FCEC-35EC-0ED6-AC54F9667E23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400" dirty="0"/>
              <a:t>Booth</a:t>
            </a:r>
            <a:r>
              <a:rPr lang="zh-CN" altLang="en-US" sz="2400" dirty="0"/>
              <a:t>补码乘法 </a:t>
            </a:r>
            <a:r>
              <a:rPr lang="en-US" altLang="zh-CN" sz="2400" dirty="0"/>
              <a:t>–</a:t>
            </a:r>
            <a:r>
              <a:rPr lang="zh-CN" altLang="en-US" sz="2400" dirty="0"/>
              <a:t> 具体示例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5545BC-23C5-FCF9-956E-6CFEC77B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376636"/>
            <a:ext cx="4968552" cy="5220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26EFC4-459B-70EC-D6E4-F37B8C0D5D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5256584"/>
              </a:xfrm>
            </p:spPr>
            <p:txBody>
              <a:bodyPr/>
              <a:lstStyle/>
              <a:p>
                <a:r>
                  <a:rPr lang="en-US" altLang="zh-CN" dirty="0"/>
                  <a:t>[x]</a:t>
                </a:r>
                <a:r>
                  <a:rPr lang="zh-CN" altLang="en-US" dirty="0"/>
                  <a:t>补</a:t>
                </a:r>
                <a:r>
                  <a:rPr lang="en-US" altLang="zh-CN" dirty="0"/>
                  <a:t>=1.0101</a:t>
                </a:r>
                <a:br>
                  <a:rPr lang="en-US" altLang="zh-CN" dirty="0"/>
                </a:br>
                <a:r>
                  <a:rPr lang="en-US" altLang="zh-CN" dirty="0"/>
                  <a:t>[y]</a:t>
                </a:r>
                <a:r>
                  <a:rPr lang="zh-CN" altLang="en-US" dirty="0"/>
                  <a:t>补</a:t>
                </a:r>
                <a:r>
                  <a:rPr lang="en-US" altLang="zh-CN" dirty="0"/>
                  <a:t>=1.0011</a:t>
                </a:r>
                <a:br>
                  <a:rPr lang="en-US" altLang="zh-CN" dirty="0"/>
                </a:br>
                <a:r>
                  <a:rPr lang="zh-CN" altLang="en-US" dirty="0"/>
                  <a:t>求</a:t>
                </a:r>
                <a:r>
                  <a:rPr lang="en-US" altLang="zh-CN" dirty="0"/>
                  <a:t>[x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y]</a:t>
                </a:r>
                <a:r>
                  <a:rPr lang="zh-CN" altLang="en-US" dirty="0"/>
                  <a:t>补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26EFC4-459B-70EC-D6E4-F37B8C0D5D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5256584"/>
              </a:xfrm>
              <a:blipFill>
                <a:blip r:embed="rId4"/>
                <a:stretch>
                  <a:fillRect l="-772" t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2AC8961-7B2A-3F36-3B66-39A138050E28}"/>
              </a:ext>
            </a:extLst>
          </p:cNvPr>
          <p:cNvSpPr txBox="1"/>
          <p:nvPr/>
        </p:nvSpPr>
        <p:spPr>
          <a:xfrm>
            <a:off x="4178944" y="184482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z0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DB447F-063D-D70C-AF8B-E0D7B0F02236}"/>
              </a:ext>
            </a:extLst>
          </p:cNvPr>
          <p:cNvSpPr txBox="1"/>
          <p:nvPr/>
        </p:nvSpPr>
        <p:spPr>
          <a:xfrm>
            <a:off x="440156" y="3140968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由于符号位参与运算，</a:t>
            </a:r>
            <a:br>
              <a:rPr kumimoji="1" lang="en-US" altLang="zh-CN" dirty="0"/>
            </a:br>
            <a:r>
              <a:rPr kumimoji="1" lang="zh-CN" altLang="en-US" dirty="0"/>
              <a:t>所以额外增加一位，</a:t>
            </a:r>
            <a:br>
              <a:rPr kumimoji="1" lang="en-US" altLang="zh-CN" dirty="0"/>
            </a:br>
            <a:r>
              <a:rPr kumimoji="1" lang="zh-CN" altLang="en-US" dirty="0"/>
              <a:t>用两位符号位防止</a:t>
            </a:r>
            <a:br>
              <a:rPr kumimoji="1" lang="en-US" altLang="zh-CN" dirty="0"/>
            </a:br>
            <a:r>
              <a:rPr kumimoji="1" lang="zh-CN" altLang="en-US" dirty="0"/>
              <a:t>计算过程的溢出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98E82F-846A-8245-00ED-CE47E075FDC4}"/>
              </a:ext>
            </a:extLst>
          </p:cNvPr>
          <p:cNvSpPr txBox="1"/>
          <p:nvPr/>
        </p:nvSpPr>
        <p:spPr>
          <a:xfrm>
            <a:off x="4178944" y="295630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6DE88C-6DB7-CBAB-63BA-D8CB08615219}"/>
              </a:ext>
            </a:extLst>
          </p:cNvPr>
          <p:cNvSpPr txBox="1"/>
          <p:nvPr/>
        </p:nvSpPr>
        <p:spPr>
          <a:xfrm>
            <a:off x="4178944" y="327569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908F32-6D2D-6A27-0166-B0284F8CA2A3}"/>
              </a:ext>
            </a:extLst>
          </p:cNvPr>
          <p:cNvSpPr txBox="1"/>
          <p:nvPr/>
        </p:nvSpPr>
        <p:spPr>
          <a:xfrm>
            <a:off x="4178944" y="439646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z3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16F1AA-EEC1-EC43-583F-F6ADF5A3C229}"/>
              </a:ext>
            </a:extLst>
          </p:cNvPr>
          <p:cNvSpPr txBox="1"/>
          <p:nvPr/>
        </p:nvSpPr>
        <p:spPr>
          <a:xfrm>
            <a:off x="4178944" y="550242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z4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E425D2-C4A4-AB3B-7233-3B5DB21CA8E3}"/>
              </a:ext>
            </a:extLst>
          </p:cNvPr>
          <p:cNvSpPr txBox="1"/>
          <p:nvPr/>
        </p:nvSpPr>
        <p:spPr>
          <a:xfrm>
            <a:off x="4178944" y="618189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718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CBC7-7024-D659-795F-A80147177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374C7C4-2B2F-64D6-D627-F13BDCEE3268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400" dirty="0"/>
              <a:t>Booth</a:t>
            </a:r>
            <a:r>
              <a:rPr lang="zh-CN" altLang="en-US" sz="2400" dirty="0"/>
              <a:t>补码乘法 </a:t>
            </a:r>
            <a:r>
              <a:rPr lang="en-US" altLang="zh-CN" sz="2400" dirty="0"/>
              <a:t>–</a:t>
            </a:r>
            <a:r>
              <a:rPr lang="zh-CN" altLang="en-US" sz="2400" dirty="0"/>
              <a:t> 硬件</a:t>
            </a:r>
            <a:endParaRPr lang="en-US" altLang="zh-CN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7553AC-ED08-165D-11D9-2963AE3D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0071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7A4CC-9E03-68BF-89C2-0AFB67605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022A-3AE9-1157-7F08-F9ACD1E8CCBD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定点除法溢出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35B1FE-5BF9-9DF0-809C-B84D2479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68760"/>
            <a:ext cx="7772400" cy="8220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2B3D51-19E6-E3E7-52CC-3A5B2A586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13792"/>
            <a:ext cx="7263670" cy="9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95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E1683-55C3-E9D6-0E09-C1441C26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6691A3-7558-86E0-84AE-3070676C7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中间结果为负时，表示上一次中间结果不够减</a:t>
            </a:r>
            <a:br>
              <a:rPr lang="en-US" altLang="zh-CN" dirty="0"/>
            </a:br>
            <a:r>
              <a:rPr lang="zh-CN" altLang="en-US" dirty="0"/>
              <a:t>需要加上除数，以恢复成上一次的中间结果，重新计算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第一次相减，被减数和减数直接相减，可以判断绝对值的大小</a:t>
            </a:r>
            <a:br>
              <a:rPr lang="en-US" altLang="zh-CN" dirty="0"/>
            </a:br>
            <a:r>
              <a:rPr lang="zh-CN" altLang="en-US" dirty="0"/>
              <a:t>以获知是否溢出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可知：移位</a:t>
            </a:r>
            <a:r>
              <a:rPr lang="en-US" altLang="zh-CN" dirty="0"/>
              <a:t>n</a:t>
            </a:r>
            <a:r>
              <a:rPr lang="zh-CN" altLang="en-US" dirty="0"/>
              <a:t>次，上商</a:t>
            </a:r>
            <a:r>
              <a:rPr lang="en-US" altLang="zh-CN" dirty="0"/>
              <a:t>n+1</a:t>
            </a:r>
            <a:r>
              <a:rPr lang="zh-CN" altLang="en-US" dirty="0"/>
              <a:t>次，相减</a:t>
            </a:r>
            <a:r>
              <a:rPr lang="en-US" altLang="zh-CN" dirty="0"/>
              <a:t>n+1</a:t>
            </a:r>
            <a:r>
              <a:rPr lang="zh-CN" altLang="en-US" dirty="0"/>
              <a:t>次（不包含符号位）</a:t>
            </a:r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C03F1-AF2B-EE7F-EEF3-2051D144E0FD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原码除法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恢复余数法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87420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0A03D-1A74-ECAA-BF6F-129A5479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E27F-7834-5D86-1FF7-D02E80EE15B7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原码除法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恢复余数法 </a:t>
            </a:r>
            <a:r>
              <a:rPr lang="en-US" altLang="zh-CN" sz="2400" dirty="0"/>
              <a:t>–</a:t>
            </a:r>
            <a:r>
              <a:rPr lang="zh-CN" altLang="en-US" sz="2400" dirty="0"/>
              <a:t> 具体示例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790481-BDBD-0B48-EBAB-748C1011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80534"/>
            <a:ext cx="4669148" cy="5925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05ECDF-6F69-26D3-BB8D-48BAC05D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4" y="1842132"/>
            <a:ext cx="3496240" cy="592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01A25D-2EDB-55BA-499E-74A266B19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9" y="2461088"/>
            <a:ext cx="4669148" cy="11393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1424CC-19DC-61EC-30C8-3DE18C846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93" y="3573016"/>
            <a:ext cx="4565731" cy="33115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B52001-EC5E-D58A-F58F-FB7B5CAD6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464" y="3393563"/>
            <a:ext cx="4237574" cy="34644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46554D-7E44-C638-0A3C-7C700CD9CC0F}"/>
              </a:ext>
            </a:extLst>
          </p:cNvPr>
          <p:cNvSpPr txBox="1"/>
          <p:nvPr/>
        </p:nvSpPr>
        <p:spPr>
          <a:xfrm>
            <a:off x="1691680" y="401914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恢复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70F191-8349-6634-B472-C6C9BA7AC0FD}"/>
              </a:ext>
            </a:extLst>
          </p:cNvPr>
          <p:cNvSpPr txBox="1"/>
          <p:nvPr/>
        </p:nvSpPr>
        <p:spPr>
          <a:xfrm>
            <a:off x="1691147" y="48691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移位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A302F9-9657-FF54-DCDA-88DE308DDD18}"/>
              </a:ext>
            </a:extLst>
          </p:cNvPr>
          <p:cNvSpPr txBox="1"/>
          <p:nvPr/>
        </p:nvSpPr>
        <p:spPr>
          <a:xfrm>
            <a:off x="1684251" y="32555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相减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AD9F05-30A5-A303-EE72-C64F9418B1A4}"/>
              </a:ext>
            </a:extLst>
          </p:cNvPr>
          <p:cNvSpPr/>
          <p:nvPr/>
        </p:nvSpPr>
        <p:spPr>
          <a:xfrm>
            <a:off x="611560" y="3724056"/>
            <a:ext cx="216024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04B1A7-0937-1F38-767D-1252E7467F35}"/>
              </a:ext>
            </a:extLst>
          </p:cNvPr>
          <p:cNvSpPr/>
          <p:nvPr/>
        </p:nvSpPr>
        <p:spPr>
          <a:xfrm>
            <a:off x="4427984" y="3724056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28EAB8F-BD0B-981C-EE9F-DBAAF2D7C607}"/>
              </a:ext>
            </a:extLst>
          </p:cNvPr>
          <p:cNvSpPr/>
          <p:nvPr/>
        </p:nvSpPr>
        <p:spPr>
          <a:xfrm>
            <a:off x="620506" y="5800327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251CB4-9503-D2F2-E837-3120FAC8D31D}"/>
              </a:ext>
            </a:extLst>
          </p:cNvPr>
          <p:cNvSpPr/>
          <p:nvPr/>
        </p:nvSpPr>
        <p:spPr>
          <a:xfrm>
            <a:off x="4463988" y="5800327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E67F5B-C65A-9F6E-4EB1-A9D76134E83A}"/>
              </a:ext>
            </a:extLst>
          </p:cNvPr>
          <p:cNvSpPr txBox="1"/>
          <p:nvPr/>
        </p:nvSpPr>
        <p:spPr>
          <a:xfrm>
            <a:off x="1684250" y="518659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相减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AE69B1-A2E3-0DB5-20D4-B9817E791C1D}"/>
              </a:ext>
            </a:extLst>
          </p:cNvPr>
          <p:cNvSpPr txBox="1"/>
          <p:nvPr/>
        </p:nvSpPr>
        <p:spPr>
          <a:xfrm>
            <a:off x="1684249" y="60932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移位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4AB2B9-E86A-16B9-0FBC-2612BB5BF79C}"/>
              </a:ext>
            </a:extLst>
          </p:cNvPr>
          <p:cNvSpPr txBox="1"/>
          <p:nvPr/>
        </p:nvSpPr>
        <p:spPr>
          <a:xfrm>
            <a:off x="1684248" y="641073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相减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83CDE38-04F2-EC9A-DAD3-7B3D3F177BED}"/>
              </a:ext>
            </a:extLst>
          </p:cNvPr>
          <p:cNvSpPr/>
          <p:nvPr/>
        </p:nvSpPr>
        <p:spPr>
          <a:xfrm>
            <a:off x="5436096" y="3545638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51D057-197B-EB15-5AE1-444CADFB193D}"/>
              </a:ext>
            </a:extLst>
          </p:cNvPr>
          <p:cNvSpPr/>
          <p:nvPr/>
        </p:nvSpPr>
        <p:spPr>
          <a:xfrm>
            <a:off x="8809337" y="3527987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2CED3E7-A60E-C690-F816-86F97A936B7E}"/>
              </a:ext>
            </a:extLst>
          </p:cNvPr>
          <p:cNvSpPr txBox="1"/>
          <p:nvPr/>
        </p:nvSpPr>
        <p:spPr>
          <a:xfrm>
            <a:off x="6322900" y="377907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移位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B498FCB-6105-7722-45A1-D8CF4A8DBAB2}"/>
              </a:ext>
            </a:extLst>
          </p:cNvPr>
          <p:cNvSpPr txBox="1"/>
          <p:nvPr/>
        </p:nvSpPr>
        <p:spPr>
          <a:xfrm>
            <a:off x="6322899" y="41176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相减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22A45A1-2E73-6A33-5BE5-D67FB7D65DF6}"/>
              </a:ext>
            </a:extLst>
          </p:cNvPr>
          <p:cNvSpPr/>
          <p:nvPr/>
        </p:nvSpPr>
        <p:spPr>
          <a:xfrm>
            <a:off x="5436096" y="4653136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A63DE4B-C48C-1D4B-B947-077934624753}"/>
              </a:ext>
            </a:extLst>
          </p:cNvPr>
          <p:cNvSpPr/>
          <p:nvPr/>
        </p:nvSpPr>
        <p:spPr>
          <a:xfrm>
            <a:off x="8809337" y="4653136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FD7897-D400-6E01-5893-6D84321C8491}"/>
              </a:ext>
            </a:extLst>
          </p:cNvPr>
          <p:cNvSpPr txBox="1"/>
          <p:nvPr/>
        </p:nvSpPr>
        <p:spPr>
          <a:xfrm>
            <a:off x="6322898" y="489547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恢复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2778BB-E403-1448-6A1A-8DDAAD970FB9}"/>
              </a:ext>
            </a:extLst>
          </p:cNvPr>
          <p:cNvSpPr txBox="1"/>
          <p:nvPr/>
        </p:nvSpPr>
        <p:spPr>
          <a:xfrm>
            <a:off x="6304235" y="573906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移位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00C38E-9183-937E-C363-CDF36A334655}"/>
              </a:ext>
            </a:extLst>
          </p:cNvPr>
          <p:cNvSpPr txBox="1"/>
          <p:nvPr/>
        </p:nvSpPr>
        <p:spPr>
          <a:xfrm>
            <a:off x="6322898" y="607217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相减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76FF7EF-D5DF-627A-18C9-4A690AE1C2CC}"/>
              </a:ext>
            </a:extLst>
          </p:cNvPr>
          <p:cNvSpPr/>
          <p:nvPr/>
        </p:nvSpPr>
        <p:spPr>
          <a:xfrm>
            <a:off x="5436096" y="6533261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2368A7-CD18-03F9-1372-BFD62837D556}"/>
              </a:ext>
            </a:extLst>
          </p:cNvPr>
          <p:cNvSpPr/>
          <p:nvPr/>
        </p:nvSpPr>
        <p:spPr>
          <a:xfrm>
            <a:off x="8809337" y="6533261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6FE7BBB-AD61-A79F-29C4-98B6DFCA5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208" y="2256427"/>
            <a:ext cx="1676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6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FE3C-5D33-BFB5-9025-64327F29C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01B3-2E0E-5B33-A9B6-8B0539EF0AB2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原码除法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EAE2BA-A4F9-9BF3-5806-CB120AB8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892449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3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4F09-8578-41A8-523E-F8887913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9357-9638-E6BF-BF2C-633254F65272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原码除法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 </a:t>
            </a:r>
            <a:r>
              <a:rPr lang="en-US" altLang="zh-CN" sz="2400" dirty="0"/>
              <a:t>–</a:t>
            </a:r>
            <a:r>
              <a:rPr lang="zh-CN" altLang="en-US" sz="2400" dirty="0"/>
              <a:t> 具体示例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CE595-E931-5379-48EC-67CECFE6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268760"/>
            <a:ext cx="4254500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F229F2-94B6-5B11-4944-E5956D385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97" y="1871481"/>
            <a:ext cx="3975100" cy="62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8B9F25-AE72-7D62-7FD3-F50A3D8CED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804" b="25927"/>
          <a:stretch/>
        </p:blipFill>
        <p:spPr>
          <a:xfrm>
            <a:off x="35496" y="2708920"/>
            <a:ext cx="4711195" cy="3960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D54408-D129-7860-D2C2-561A7603B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5301208"/>
            <a:ext cx="4597400" cy="1397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065CE8-1FB5-001B-6867-5C885E8BD8B9}"/>
              </a:ext>
            </a:extLst>
          </p:cNvPr>
          <p:cNvSpPr txBox="1"/>
          <p:nvPr/>
        </p:nvSpPr>
        <p:spPr>
          <a:xfrm>
            <a:off x="2009577" y="335699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相减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7E8C6A-0639-7009-0C4F-018CD3E2C200}"/>
              </a:ext>
            </a:extLst>
          </p:cNvPr>
          <p:cNvSpPr/>
          <p:nvPr/>
        </p:nvSpPr>
        <p:spPr>
          <a:xfrm>
            <a:off x="1168598" y="3798860"/>
            <a:ext cx="196385" cy="1963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983E55-7130-3286-9227-DE0352C8DFCE}"/>
              </a:ext>
            </a:extLst>
          </p:cNvPr>
          <p:cNvSpPr/>
          <p:nvPr/>
        </p:nvSpPr>
        <p:spPr>
          <a:xfrm>
            <a:off x="4052973" y="3789040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D2F946-4931-EF61-E5AA-C0FF248CF0F1}"/>
              </a:ext>
            </a:extLst>
          </p:cNvPr>
          <p:cNvSpPr txBox="1"/>
          <p:nvPr/>
        </p:nvSpPr>
        <p:spPr>
          <a:xfrm>
            <a:off x="2051720" y="40455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移位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2B80C1-7AD0-67EB-3B10-3489256CDA25}"/>
              </a:ext>
            </a:extLst>
          </p:cNvPr>
          <p:cNvSpPr txBox="1"/>
          <p:nvPr/>
        </p:nvSpPr>
        <p:spPr>
          <a:xfrm>
            <a:off x="2009577" y="43414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相加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7C84B8-9C33-A8C9-0C5D-72A401E8D0A3}"/>
              </a:ext>
            </a:extLst>
          </p:cNvPr>
          <p:cNvSpPr/>
          <p:nvPr/>
        </p:nvSpPr>
        <p:spPr>
          <a:xfrm>
            <a:off x="1122449" y="4825805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5C4D27-FBC0-10C0-2378-85BB0F4FC88D}"/>
              </a:ext>
            </a:extLst>
          </p:cNvPr>
          <p:cNvSpPr/>
          <p:nvPr/>
        </p:nvSpPr>
        <p:spPr>
          <a:xfrm>
            <a:off x="4052973" y="4825805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3A9E1E-F95B-3B2F-A4AD-6DFF6BF6952C}"/>
              </a:ext>
            </a:extLst>
          </p:cNvPr>
          <p:cNvSpPr txBox="1"/>
          <p:nvPr/>
        </p:nvSpPr>
        <p:spPr>
          <a:xfrm>
            <a:off x="2009576" y="50300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移位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0C2C46-78B2-1686-9B62-CB01686EB695}"/>
              </a:ext>
            </a:extLst>
          </p:cNvPr>
          <p:cNvSpPr txBox="1"/>
          <p:nvPr/>
        </p:nvSpPr>
        <p:spPr>
          <a:xfrm>
            <a:off x="2005673" y="53258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相减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CB3BFC-CEF5-F086-A819-9ADF2DD37378}"/>
              </a:ext>
            </a:extLst>
          </p:cNvPr>
          <p:cNvSpPr/>
          <p:nvPr/>
        </p:nvSpPr>
        <p:spPr>
          <a:xfrm>
            <a:off x="1126476" y="5799706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5A85E9-A7AF-6E39-77B5-E500D37E2AF3}"/>
              </a:ext>
            </a:extLst>
          </p:cNvPr>
          <p:cNvSpPr/>
          <p:nvPr/>
        </p:nvSpPr>
        <p:spPr>
          <a:xfrm>
            <a:off x="4061767" y="5799706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B75663-CA94-A2C9-1074-E9EAB1F6F330}"/>
              </a:ext>
            </a:extLst>
          </p:cNvPr>
          <p:cNvSpPr txBox="1"/>
          <p:nvPr/>
        </p:nvSpPr>
        <p:spPr>
          <a:xfrm>
            <a:off x="1986782" y="60471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移位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E113C0-1676-E712-FE15-D729ED9224AB}"/>
              </a:ext>
            </a:extLst>
          </p:cNvPr>
          <p:cNvSpPr txBox="1"/>
          <p:nvPr/>
        </p:nvSpPr>
        <p:spPr>
          <a:xfrm>
            <a:off x="1986781" y="63429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相减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B93EA1-54D8-A7F0-C954-9DB2CB43A708}"/>
              </a:ext>
            </a:extLst>
          </p:cNvPr>
          <p:cNvSpPr/>
          <p:nvPr/>
        </p:nvSpPr>
        <p:spPr>
          <a:xfrm>
            <a:off x="5737318" y="5417641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5D468AC-43E5-7C2E-6F7D-8F11E1D9DBFC}"/>
              </a:ext>
            </a:extLst>
          </p:cNvPr>
          <p:cNvSpPr/>
          <p:nvPr/>
        </p:nvSpPr>
        <p:spPr>
          <a:xfrm>
            <a:off x="8748464" y="5417641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0966F4-67DD-5B5F-EB69-2C142E48BCD1}"/>
              </a:ext>
            </a:extLst>
          </p:cNvPr>
          <p:cNvSpPr txBox="1"/>
          <p:nvPr/>
        </p:nvSpPr>
        <p:spPr>
          <a:xfrm>
            <a:off x="6660232" y="564581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移位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67451C-A94C-607A-B34E-929995CB7308}"/>
              </a:ext>
            </a:extLst>
          </p:cNvPr>
          <p:cNvSpPr txBox="1"/>
          <p:nvPr/>
        </p:nvSpPr>
        <p:spPr>
          <a:xfrm>
            <a:off x="6661653" y="59429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相加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AD4B4F2-6863-55F1-34EC-D9D7A0EF9BD4}"/>
              </a:ext>
            </a:extLst>
          </p:cNvPr>
          <p:cNvSpPr/>
          <p:nvPr/>
        </p:nvSpPr>
        <p:spPr>
          <a:xfrm>
            <a:off x="5761016" y="6354911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A37F514-5949-2AC6-36CE-F32426CF7A51}"/>
              </a:ext>
            </a:extLst>
          </p:cNvPr>
          <p:cNvSpPr/>
          <p:nvPr/>
        </p:nvSpPr>
        <p:spPr>
          <a:xfrm>
            <a:off x="8725633" y="6354911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2C80D81-E22C-C132-C1B5-B27CD53E896C}"/>
              </a:ext>
            </a:extLst>
          </p:cNvPr>
          <p:cNvSpPr txBox="1"/>
          <p:nvPr/>
        </p:nvSpPr>
        <p:spPr>
          <a:xfrm>
            <a:off x="5116530" y="3071973"/>
            <a:ext cx="3199915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可知：移位</a:t>
            </a:r>
            <a:r>
              <a:rPr lang="en-US" altLang="zh-CN" dirty="0"/>
              <a:t>n</a:t>
            </a:r>
            <a:r>
              <a:rPr lang="zh-CN" altLang="en-US" dirty="0"/>
              <a:t>次，上商</a:t>
            </a:r>
            <a:r>
              <a:rPr lang="en-US" altLang="zh-CN" dirty="0"/>
              <a:t>n+1</a:t>
            </a:r>
            <a:r>
              <a:rPr lang="zh-CN" altLang="en-US" dirty="0"/>
              <a:t>次，</a:t>
            </a:r>
            <a:br>
              <a:rPr lang="en-US" altLang="zh-CN" dirty="0"/>
            </a:br>
            <a:r>
              <a:rPr lang="zh-CN" altLang="en-US" dirty="0"/>
              <a:t>加减</a:t>
            </a:r>
            <a:r>
              <a:rPr lang="en-US" altLang="zh-CN" dirty="0"/>
              <a:t>n+1</a:t>
            </a:r>
            <a:r>
              <a:rPr lang="zh-CN" altLang="en-US" dirty="0"/>
              <a:t>次（不包含符号位）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0576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EA94B-F407-7A2D-5C64-D67074B23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48D1-0EFF-0B25-94EE-DDBFAEA79C8A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原码除法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 </a:t>
            </a:r>
            <a:r>
              <a:rPr lang="en-US" altLang="zh-CN" sz="2400" dirty="0"/>
              <a:t>–</a:t>
            </a:r>
            <a:r>
              <a:rPr lang="zh-CN" altLang="en-US" sz="2400" dirty="0"/>
              <a:t> 硬件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C83DF5-D82E-2374-86E6-C81BAC920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78" y="1628800"/>
            <a:ext cx="6192614" cy="44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6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7F95B-FEAC-848B-9E9C-F6137445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57F8E2-6B6E-EEBF-083B-8039594DA591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补码除法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</a:t>
            </a:r>
            <a:endParaRPr lang="en-US" altLang="zh-CN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E69A9B-10BC-25F7-BE6F-B73071206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符号位参与运算，与原码计算有所不同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需要考虑：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商值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商符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余数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055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6C1F-ED63-756D-1D13-3AF044847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cs typeface="Arial" panose="020B0604020202020204" pitchFamily="34" charset="0"/>
              </a:rPr>
              <a:t>可见：在指令系统层面定义的，汇编程序员可以通过指令来直接或间接</a:t>
            </a:r>
            <a:r>
              <a:rPr lang="zh-CN" altLang="en-US" sz="1800" b="1">
                <a:latin typeface="微软雅黑" panose="020B0503020204020204" pitchFamily="34" charset="-122"/>
                <a:cs typeface="Arial" panose="020B0604020202020204" pitchFamily="34" charset="0"/>
              </a:rPr>
              <a:t>读取、修改或依赖其内容</a:t>
            </a:r>
            <a:r>
              <a:rPr lang="zh-CN" altLang="en-US" sz="1800">
                <a:latin typeface="微软雅黑" panose="020B0503020204020204" pitchFamily="34" charset="-122"/>
                <a:cs typeface="Arial" panose="020B0604020202020204" pitchFamily="34" charset="0"/>
              </a:rPr>
              <a:t>来控制程序流程或处理数据。</a:t>
            </a:r>
            <a:endParaRPr lang="en-US" altLang="zh-CN" sz="1800"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latin typeface="微软雅黑" panose="020B0503020204020204" pitchFamily="34" charset="-122"/>
                <a:cs typeface="Arial" panose="020B0604020202020204" pitchFamily="34" charset="0"/>
              </a:rPr>
              <a:t>不可见：</a:t>
            </a:r>
            <a:r>
              <a:rPr lang="en-US" altLang="zh-CN" sz="1800">
                <a:latin typeface="微软雅黑" panose="020B0503020204020204" pitchFamily="34" charset="-122"/>
                <a:cs typeface="Arial" panose="020B0604020202020204" pitchFamily="34" charset="0"/>
              </a:rPr>
              <a:t>CPU</a:t>
            </a:r>
            <a:r>
              <a:rPr lang="zh-CN" altLang="en-US" sz="1800">
                <a:latin typeface="微软雅黑" panose="020B0503020204020204" pitchFamily="34" charset="-122"/>
                <a:cs typeface="Arial" panose="020B0604020202020204" pitchFamily="34" charset="0"/>
              </a:rPr>
              <a:t>内部组织和数据通路中为了实现指令功能而设置的，它们对程序员是透明的。</a:t>
            </a:r>
            <a:endParaRPr lang="en-US" altLang="zh-CN" sz="1800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6CCCE4-9F26-49DA-A30F-3FCE1A7E2173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汇编语言程序员可见</a:t>
            </a:r>
            <a:endParaRPr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C3CA3-8DA5-4C12-B88D-6ECB6146EE46}"/>
              </a:ext>
            </a:extLst>
          </p:cNvPr>
          <p:cNvSpPr txBox="1"/>
          <p:nvPr/>
        </p:nvSpPr>
        <p:spPr>
          <a:xfrm>
            <a:off x="683568" y="4493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通用寄存器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56947F-391F-46E8-8456-A40B00FBDDEF}"/>
              </a:ext>
            </a:extLst>
          </p:cNvPr>
          <p:cNvSpPr txBox="1"/>
          <p:nvPr/>
        </p:nvSpPr>
        <p:spPr>
          <a:xfrm>
            <a:off x="2483768" y="4493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程序计数器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EA4BC0-324D-4F22-AE69-C25E043AF322}"/>
              </a:ext>
            </a:extLst>
          </p:cNvPr>
          <p:cNvSpPr txBox="1"/>
          <p:nvPr/>
        </p:nvSpPr>
        <p:spPr>
          <a:xfrm>
            <a:off x="4211960" y="449982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MAR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57AD12-1473-44E2-A1E1-1004CE174C13}"/>
              </a:ext>
            </a:extLst>
          </p:cNvPr>
          <p:cNvSpPr txBox="1"/>
          <p:nvPr/>
        </p:nvSpPr>
        <p:spPr>
          <a:xfrm>
            <a:off x="5457196" y="4493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MDR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937E7D-1780-49E6-9BEF-204533A66C5A}"/>
              </a:ext>
            </a:extLst>
          </p:cNvPr>
          <p:cNvSpPr txBox="1"/>
          <p:nvPr/>
        </p:nvSpPr>
        <p:spPr>
          <a:xfrm>
            <a:off x="6588224" y="4493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指令寄存器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CE0FB9-8281-46C3-A074-D9D4153B91C2}"/>
              </a:ext>
            </a:extLst>
          </p:cNvPr>
          <p:cNvSpPr/>
          <p:nvPr/>
        </p:nvSpPr>
        <p:spPr>
          <a:xfrm>
            <a:off x="611560" y="5589240"/>
            <a:ext cx="160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add ra, zero, sp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634E9C-EAE4-46F6-9A3C-5C0D87ECFD03}"/>
              </a:ext>
            </a:extLst>
          </p:cNvPr>
          <p:cNvSpPr/>
          <p:nvPr/>
        </p:nvSpPr>
        <p:spPr>
          <a:xfrm>
            <a:off x="2555229" y="5589240"/>
            <a:ext cx="1195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jal zero, 10</a:t>
            </a:r>
          </a:p>
        </p:txBody>
      </p:sp>
    </p:spTree>
    <p:extLst>
      <p:ext uri="{BB962C8B-B14F-4D97-AF65-F5344CB8AC3E}">
        <p14:creationId xmlns:p14="http://schemas.microsoft.com/office/powerpoint/2010/main" val="40154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C2067-682D-70D5-84F5-0BFD4DA6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4FF44F-4BF1-8347-1552-2FEE0307FAA7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补码除法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 </a:t>
            </a:r>
            <a:r>
              <a:rPr lang="en-US" altLang="zh-CN" sz="2400" dirty="0"/>
              <a:t>–</a:t>
            </a:r>
            <a:r>
              <a:rPr lang="zh-CN" altLang="en-US" sz="2400" dirty="0"/>
              <a:t> 商值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D91A89-D550-AA44-2CEC-D5CDE012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62228"/>
            <a:ext cx="7772400" cy="16225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4BC8A7-8B6A-FF11-A975-103AA4259A97}"/>
              </a:ext>
            </a:extLst>
          </p:cNvPr>
          <p:cNvSpPr txBox="1"/>
          <p:nvPr/>
        </p:nvSpPr>
        <p:spPr>
          <a:xfrm>
            <a:off x="5150188" y="249289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余数符号和被除数相同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428A4E-AA12-DD54-89F9-FE8D497ECC52}"/>
              </a:ext>
            </a:extLst>
          </p:cNvPr>
          <p:cNvSpPr txBox="1"/>
          <p:nvPr/>
        </p:nvSpPr>
        <p:spPr>
          <a:xfrm>
            <a:off x="611560" y="5131879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同号相减，异号相加，都是判别被除数够被多少个除数抵消 </a:t>
            </a:r>
            <a:r>
              <a:rPr lang="en-US" altLang="zh-CN" dirty="0"/>
              <a:t>–&gt;</a:t>
            </a:r>
            <a:r>
              <a:rPr lang="zh-CN" altLang="en-US" dirty="0"/>
              <a:t> 以计算商值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4FE31E-C3B4-A8E6-0FA6-7A98A56F878F}"/>
              </a:ext>
            </a:extLst>
          </p:cNvPr>
          <p:cNvSpPr txBox="1"/>
          <p:nvPr/>
        </p:nvSpPr>
        <p:spPr>
          <a:xfrm>
            <a:off x="372143" y="1526446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同号和异号的计算方式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5978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FA0D3-9C45-8638-533B-5B210834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9237FA5-81C9-4E7B-51C7-0AC8A1EC5035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补码除法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 </a:t>
            </a:r>
            <a:r>
              <a:rPr lang="en-US" altLang="zh-CN" sz="2400" dirty="0"/>
              <a:t>–</a:t>
            </a:r>
            <a:r>
              <a:rPr lang="zh-CN" altLang="en-US" sz="2400" dirty="0"/>
              <a:t> 商值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F4970A-2EC3-0076-52F0-639275323BB3}"/>
              </a:ext>
            </a:extLst>
          </p:cNvPr>
          <p:cNvSpPr txBox="1"/>
          <p:nvPr/>
        </p:nvSpPr>
        <p:spPr>
          <a:xfrm>
            <a:off x="323528" y="1340768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够减和不够减的上商方式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A99E5-529A-7BA9-F59E-5F322050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10100"/>
            <a:ext cx="7772400" cy="2188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3C6FA9-04E7-089C-8F3D-CF5068E2E0BD}"/>
              </a:ext>
            </a:extLst>
          </p:cNvPr>
          <p:cNvSpPr txBox="1"/>
          <p:nvPr/>
        </p:nvSpPr>
        <p:spPr>
          <a:xfrm>
            <a:off x="395536" y="414908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同号时，够减上商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；</a:t>
            </a:r>
            <a:br>
              <a:rPr kumimoji="1" lang="en-US" altLang="zh-CN" dirty="0"/>
            </a:br>
            <a:r>
              <a:rPr kumimoji="1" lang="zh-CN" altLang="en-US" dirty="0"/>
              <a:t>异号时，够减上商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本应上商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，但是商为负，取相反数，故上商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9B0FF0-4B19-51C2-82D2-8E956CD3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869160"/>
            <a:ext cx="5933967" cy="15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945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C9186-E339-C70C-1D65-D071E1012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ED56625-D89D-6005-C14A-225A8D931CD6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补码除法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 </a:t>
            </a:r>
            <a:r>
              <a:rPr lang="en-US" altLang="zh-CN" sz="2400" dirty="0"/>
              <a:t>–</a:t>
            </a:r>
            <a:r>
              <a:rPr lang="zh-CN" altLang="en-US" sz="2400" dirty="0"/>
              <a:t> 商符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A20958-C8D5-4032-320A-C2A19CAB7434}"/>
              </a:ext>
            </a:extLst>
          </p:cNvPr>
          <p:cNvSpPr txBox="1"/>
          <p:nvPr/>
        </p:nvSpPr>
        <p:spPr>
          <a:xfrm>
            <a:off x="323528" y="1340768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够减和不够减的上商方式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3B4D41-88A1-2FCC-1576-597F5608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10100"/>
            <a:ext cx="7772400" cy="2188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8D0AF2-B10A-4418-9A77-7FA745FB1677}"/>
              </a:ext>
            </a:extLst>
          </p:cNvPr>
          <p:cNvSpPr txBox="1"/>
          <p:nvPr/>
        </p:nvSpPr>
        <p:spPr>
          <a:xfrm>
            <a:off x="395536" y="414908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同号时，够减上商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；</a:t>
            </a:r>
            <a:br>
              <a:rPr kumimoji="1" lang="en-US" altLang="zh-CN" dirty="0"/>
            </a:br>
            <a:r>
              <a:rPr kumimoji="1" lang="zh-CN" altLang="en-US" dirty="0"/>
              <a:t>异号时，够减上商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本应上商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，但是商为负，取相反数，故上商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05CEF0-01DB-D155-08B8-9787251F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869160"/>
            <a:ext cx="5933967" cy="15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18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35B4-F049-DE30-65D2-EBEBD78A3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24D738-5823-5478-E9FE-0D8A488AC48D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补码除法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 </a:t>
            </a:r>
            <a:r>
              <a:rPr lang="en-US" altLang="zh-CN" sz="2400" dirty="0"/>
              <a:t>–</a:t>
            </a:r>
            <a:r>
              <a:rPr lang="zh-CN" altLang="en-US" sz="2400" dirty="0"/>
              <a:t> 商符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317329-81FA-FF05-C191-EB0AFBC194D8}"/>
              </a:ext>
            </a:extLst>
          </p:cNvPr>
          <p:cNvSpPr txBox="1"/>
          <p:nvPr/>
        </p:nvSpPr>
        <p:spPr>
          <a:xfrm>
            <a:off x="395536" y="1484784"/>
            <a:ext cx="7982820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同时判断符号与溢出：以定点小数除法为例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br>
              <a:rPr kumimoji="1" lang="en-US" altLang="zh-CN" dirty="0"/>
            </a:br>
            <a:r>
              <a:rPr kumimoji="1" lang="zh-CN" altLang="en-US" dirty="0"/>
              <a:t>被除数与除数同号时，第一次上商余数必须与被除数异号，否则溢出。</a:t>
            </a:r>
            <a:br>
              <a:rPr kumimoji="1" lang="en-US" altLang="zh-CN" dirty="0"/>
            </a:br>
            <a:r>
              <a:rPr kumimoji="1" lang="zh-CN" altLang="en-US" dirty="0"/>
              <a:t>此时上商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，刚好与商的符号相同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被除数与除数异号时，第一次上商余数必须与被除数异号，否则溢出。</a:t>
            </a:r>
            <a:br>
              <a:rPr kumimoji="1" lang="en-US" altLang="zh-CN" dirty="0"/>
            </a:br>
            <a:r>
              <a:rPr kumimoji="1" lang="zh-CN" altLang="en-US" dirty="0"/>
              <a:t>此时上商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，刚好与商的符号相同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9129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1865-6D25-1F00-4E1F-D6BD18101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9AD889-467B-0BC2-D6EB-FAFA04B9232C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补码除法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 </a:t>
            </a:r>
            <a:r>
              <a:rPr lang="en-US" altLang="zh-CN" sz="2400" dirty="0"/>
              <a:t>–</a:t>
            </a:r>
            <a:r>
              <a:rPr lang="zh-CN" altLang="en-US" sz="2400" dirty="0"/>
              <a:t> 余数计算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0FD307-1412-0A9D-D533-6C08BC47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7772400" cy="10866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9B8181-82BE-C93C-5913-4F932A9DB482}"/>
              </a:ext>
            </a:extLst>
          </p:cNvPr>
          <p:cNvSpPr txBox="1"/>
          <p:nvPr/>
        </p:nvSpPr>
        <p:spPr>
          <a:xfrm>
            <a:off x="606175" y="2825393"/>
            <a:ext cx="48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上商为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时，移位相减；上商为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时，移位相加</a:t>
            </a:r>
          </a:p>
        </p:txBody>
      </p:sp>
    </p:spTree>
    <p:extLst>
      <p:ext uri="{BB962C8B-B14F-4D97-AF65-F5344CB8AC3E}">
        <p14:creationId xmlns:p14="http://schemas.microsoft.com/office/powerpoint/2010/main" val="2595602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A392C-4EEB-FFC1-B766-60B1A91E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9AA487D-E2AE-08EC-5CCC-593DA5A363B5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补码除法 </a:t>
            </a:r>
            <a:r>
              <a:rPr lang="en-US" altLang="zh-CN" sz="2400" dirty="0"/>
              <a:t>–</a:t>
            </a:r>
            <a:r>
              <a:rPr lang="zh-CN" altLang="en-US" sz="2400" dirty="0"/>
              <a:t> 加减交替法 </a:t>
            </a:r>
            <a:r>
              <a:rPr lang="en-US" altLang="zh-CN" sz="2400" dirty="0"/>
              <a:t>–</a:t>
            </a:r>
            <a:r>
              <a:rPr lang="zh-CN" altLang="en-US" sz="2400" dirty="0"/>
              <a:t> 具体示例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19D53F-8B42-600D-C64F-57E07A65A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74916"/>
            <a:ext cx="5257800" cy="596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085F69-5660-4155-34E8-F4D2B49A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771816"/>
            <a:ext cx="4660900" cy="381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D51C2A-7C32-049E-6387-06114DF740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5415"/>
          <a:stretch/>
        </p:blipFill>
        <p:spPr>
          <a:xfrm>
            <a:off x="357312" y="2249893"/>
            <a:ext cx="4483100" cy="4275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1A0A80-D931-A9C3-503C-711E1798D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5910401"/>
            <a:ext cx="3928800" cy="6149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24260A-9B80-A671-94E0-17075819C187}"/>
              </a:ext>
            </a:extLst>
          </p:cNvPr>
          <p:cNvSpPr/>
          <p:nvPr/>
        </p:nvSpPr>
        <p:spPr>
          <a:xfrm>
            <a:off x="1115616" y="3514005"/>
            <a:ext cx="196385" cy="1963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158F71-8FAE-C9F6-4833-CFC99B8942E3}"/>
              </a:ext>
            </a:extLst>
          </p:cNvPr>
          <p:cNvSpPr/>
          <p:nvPr/>
        </p:nvSpPr>
        <p:spPr>
          <a:xfrm>
            <a:off x="4211960" y="3501008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474E14-7EB9-84F7-51DC-AD1EE4AF0B79}"/>
              </a:ext>
            </a:extLst>
          </p:cNvPr>
          <p:cNvSpPr txBox="1"/>
          <p:nvPr/>
        </p:nvSpPr>
        <p:spPr>
          <a:xfrm>
            <a:off x="2055123" y="30689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相加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FE719A-9803-9121-32C5-5D1C8C3173B3}"/>
              </a:ext>
            </a:extLst>
          </p:cNvPr>
          <p:cNvSpPr txBox="1"/>
          <p:nvPr/>
        </p:nvSpPr>
        <p:spPr>
          <a:xfrm>
            <a:off x="2055123" y="37890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移位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40BC58-FC07-CA15-78A6-B09B6805F099}"/>
              </a:ext>
            </a:extLst>
          </p:cNvPr>
          <p:cNvSpPr txBox="1"/>
          <p:nvPr/>
        </p:nvSpPr>
        <p:spPr>
          <a:xfrm>
            <a:off x="2041414" y="40988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相减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16A240-31C6-27EC-55CC-85A8555FF225}"/>
              </a:ext>
            </a:extLst>
          </p:cNvPr>
          <p:cNvSpPr/>
          <p:nvPr/>
        </p:nvSpPr>
        <p:spPr>
          <a:xfrm>
            <a:off x="1095977" y="4581128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84642D-518F-AF56-CF16-DC1C7EFFB677}"/>
              </a:ext>
            </a:extLst>
          </p:cNvPr>
          <p:cNvSpPr/>
          <p:nvPr/>
        </p:nvSpPr>
        <p:spPr>
          <a:xfrm>
            <a:off x="4211960" y="4532364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55E5AC-C48C-6397-F8B4-9327D58D045A}"/>
              </a:ext>
            </a:extLst>
          </p:cNvPr>
          <p:cNvSpPr txBox="1"/>
          <p:nvPr/>
        </p:nvSpPr>
        <p:spPr>
          <a:xfrm>
            <a:off x="2055123" y="48189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移位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98C333-F755-4C6D-F8B8-9782F645613B}"/>
              </a:ext>
            </a:extLst>
          </p:cNvPr>
          <p:cNvSpPr txBox="1"/>
          <p:nvPr/>
        </p:nvSpPr>
        <p:spPr>
          <a:xfrm>
            <a:off x="2022752" y="62175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相减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B3868A-0F82-E867-1B64-78B705569A8A}"/>
              </a:ext>
            </a:extLst>
          </p:cNvPr>
          <p:cNvSpPr txBox="1"/>
          <p:nvPr/>
        </p:nvSpPr>
        <p:spPr>
          <a:xfrm>
            <a:off x="2055123" y="51247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相加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8792D8D-045A-A9DF-8759-4E4F1EC3E538}"/>
              </a:ext>
            </a:extLst>
          </p:cNvPr>
          <p:cNvSpPr/>
          <p:nvPr/>
        </p:nvSpPr>
        <p:spPr>
          <a:xfrm>
            <a:off x="1095977" y="5575072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F63B8F-F34E-34D5-6AE1-8F380D21F80F}"/>
              </a:ext>
            </a:extLst>
          </p:cNvPr>
          <p:cNvSpPr/>
          <p:nvPr/>
        </p:nvSpPr>
        <p:spPr>
          <a:xfrm>
            <a:off x="4250563" y="5575072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F1FFF8-AB05-AD7B-3C0F-B9CC4B72B14C}"/>
              </a:ext>
            </a:extLst>
          </p:cNvPr>
          <p:cNvSpPr/>
          <p:nvPr/>
        </p:nvSpPr>
        <p:spPr>
          <a:xfrm>
            <a:off x="5652120" y="5919328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2B910E-5884-A04E-C46A-C64BAF1B138E}"/>
              </a:ext>
            </a:extLst>
          </p:cNvPr>
          <p:cNvSpPr/>
          <p:nvPr/>
        </p:nvSpPr>
        <p:spPr>
          <a:xfrm>
            <a:off x="8570664" y="5937990"/>
            <a:ext cx="21602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975F7F1-4B62-D569-80A3-96B258A09147}"/>
              </a:ext>
            </a:extLst>
          </p:cNvPr>
          <p:cNvSpPr txBox="1"/>
          <p:nvPr/>
        </p:nvSpPr>
        <p:spPr>
          <a:xfrm>
            <a:off x="2022752" y="58959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移位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FFADEB-6086-BB4A-282E-6BA62EFBDF6A}"/>
              </a:ext>
            </a:extLst>
          </p:cNvPr>
          <p:cNvSpPr txBox="1"/>
          <p:nvPr/>
        </p:nvSpPr>
        <p:spPr>
          <a:xfrm>
            <a:off x="6505852" y="58959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移位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32F1A8-5A6F-4053-511C-A6866FBC1A44}"/>
              </a:ext>
            </a:extLst>
          </p:cNvPr>
          <p:cNvSpPr txBox="1"/>
          <p:nvPr/>
        </p:nvSpPr>
        <p:spPr>
          <a:xfrm>
            <a:off x="5370749" y="2346967"/>
            <a:ext cx="3199915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可知：移位</a:t>
            </a:r>
            <a:r>
              <a:rPr lang="en-US" altLang="zh-CN" dirty="0"/>
              <a:t>n</a:t>
            </a:r>
            <a:r>
              <a:rPr lang="zh-CN" altLang="en-US" dirty="0"/>
              <a:t>次，上商</a:t>
            </a:r>
            <a:r>
              <a:rPr lang="en-US" altLang="zh-CN" dirty="0"/>
              <a:t>n+1</a:t>
            </a:r>
            <a:r>
              <a:rPr lang="zh-CN" altLang="en-US" dirty="0"/>
              <a:t>次，</a:t>
            </a:r>
            <a:br>
              <a:rPr lang="en-US" altLang="zh-CN" dirty="0"/>
            </a:br>
            <a:r>
              <a:rPr lang="zh-CN" altLang="en-US" dirty="0"/>
              <a:t>加减</a:t>
            </a:r>
            <a:r>
              <a:rPr lang="en-US" altLang="zh-CN" dirty="0"/>
              <a:t>n</a:t>
            </a:r>
            <a:r>
              <a:rPr lang="zh-CN" altLang="en-US" dirty="0"/>
              <a:t>次（不包含符号位）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260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EC433D-D7AC-90A4-067A-28C55128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72816"/>
            <a:ext cx="7627178" cy="41044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9BA7E2-E520-422D-603B-8433FF59C377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汇编语言程序员可见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9346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EA6D-DCD2-C1C3-E1E8-D4ECB0A6B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74B117-404D-3595-F58E-76BA4D1557B1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/>
              <a:t>汇编语言程序员可见</a:t>
            </a:r>
            <a:endParaRPr lang="en-US" altLang="zh-CN" sz="2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C337645-B5DA-272D-A83E-33BE0802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78" y="1844824"/>
            <a:ext cx="5948660" cy="37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4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6CCCE4-9F26-49DA-A30F-3FCE1A7E2173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/>
              <a:t>汇编语言程序员可见</a:t>
            </a:r>
            <a:endParaRPr lang="en-US" altLang="zh-CN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EA4BC0-324D-4F22-AE69-C25E043AF322}"/>
              </a:ext>
            </a:extLst>
          </p:cNvPr>
          <p:cNvSpPr txBox="1"/>
          <p:nvPr/>
        </p:nvSpPr>
        <p:spPr>
          <a:xfrm>
            <a:off x="683568" y="124770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MAR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57AD12-1473-44E2-A1E1-1004CE174C13}"/>
              </a:ext>
            </a:extLst>
          </p:cNvPr>
          <p:cNvSpPr txBox="1"/>
          <p:nvPr/>
        </p:nvSpPr>
        <p:spPr>
          <a:xfrm>
            <a:off x="1928804" y="124178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MDR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937E7D-1780-49E6-9BEF-204533A66C5A}"/>
              </a:ext>
            </a:extLst>
          </p:cNvPr>
          <p:cNvSpPr txBox="1"/>
          <p:nvPr/>
        </p:nvSpPr>
        <p:spPr>
          <a:xfrm>
            <a:off x="3059832" y="12417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指令寄存器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A60CD8-94AC-4ED8-A087-692166707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5" y="1769017"/>
            <a:ext cx="6458728" cy="40362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5ADBDEF-26CF-424C-833F-243871F9323D}"/>
              </a:ext>
            </a:extLst>
          </p:cNvPr>
          <p:cNvSpPr/>
          <p:nvPr/>
        </p:nvSpPr>
        <p:spPr>
          <a:xfrm>
            <a:off x="416212" y="6093296"/>
            <a:ext cx="286206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cs typeface="Arial" panose="020B0604020202020204" pitchFamily="34" charset="0"/>
              </a:rPr>
              <a:t>都可以看作中间缓存结构</a:t>
            </a:r>
            <a:endParaRPr lang="en-US" altLang="zh-CN"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D0EEF8-7112-4CF8-B211-6C45C703A296}"/>
              </a:ext>
            </a:extLst>
          </p:cNvPr>
          <p:cNvSpPr/>
          <p:nvPr/>
        </p:nvSpPr>
        <p:spPr>
          <a:xfrm>
            <a:off x="4398660" y="6093296"/>
            <a:ext cx="3185487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cs typeface="Arial" panose="020B0604020202020204" pitchFamily="34" charset="0"/>
              </a:rPr>
              <a:t>没有指令直接依赖于这些结构</a:t>
            </a:r>
            <a:endParaRPr lang="en-US" altLang="zh-CN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07FAC32B-43BF-4441-88D2-36BE2AC7BC73}"/>
              </a:ext>
            </a:extLst>
          </p:cNvPr>
          <p:cNvSpPr/>
          <p:nvPr/>
        </p:nvSpPr>
        <p:spPr>
          <a:xfrm>
            <a:off x="3428084" y="6279904"/>
            <a:ext cx="602324" cy="167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8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6CCCE4-9F26-49DA-A30F-3FCE1A7E2173}"/>
              </a:ext>
            </a:extLst>
          </p:cNvPr>
          <p:cNvSpPr txBox="1">
            <a:spLocks/>
          </p:cNvSpPr>
          <p:nvPr/>
        </p:nvSpPr>
        <p:spPr>
          <a:xfrm>
            <a:off x="1158778" y="163715"/>
            <a:ext cx="7982820" cy="993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b="1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/>
              <a:t>二进制数的值</a:t>
            </a:r>
            <a:endParaRPr lang="en-US" altLang="zh-CN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7D7E74-A835-43B8-8369-6D2C5AA4B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23042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>
                <a:latin typeface="微软雅黑" panose="020B0503020204020204" pitchFamily="34" charset="-122"/>
                <a:cs typeface="Arial" panose="020B0604020202020204" pitchFamily="34" charset="0"/>
              </a:rPr>
              <a:t>[x]</a:t>
            </a:r>
            <a:r>
              <a:rPr lang="zh-CN" altLang="en-US" sz="900">
                <a:latin typeface="微软雅黑" panose="020B0503020204020204" pitchFamily="34" charset="-122"/>
                <a:cs typeface="Arial" panose="020B0604020202020204" pitchFamily="34" charset="0"/>
              </a:rPr>
              <a:t>补</a:t>
            </a:r>
            <a:r>
              <a:rPr lang="en-US" altLang="zh-CN" sz="1800">
                <a:latin typeface="微软雅黑" panose="020B0503020204020204" pitchFamily="34" charset="-122"/>
                <a:cs typeface="Arial" panose="020B0604020202020204" pitchFamily="34" charset="0"/>
              </a:rPr>
              <a:t> = 1.x1x2x3x4</a:t>
            </a:r>
            <a:r>
              <a:rPr lang="zh-CN" altLang="en-US" sz="1800">
                <a:latin typeface="微软雅黑" panose="020B0503020204020204" pitchFamily="34" charset="-122"/>
                <a:cs typeface="Arial" panose="020B0604020202020204" pitchFamily="34" charset="0"/>
              </a:rPr>
              <a:t>，为使</a:t>
            </a:r>
            <a:r>
              <a:rPr lang="en-US" altLang="zh-CN" sz="1800">
                <a:latin typeface="微软雅黑" panose="020B0503020204020204" pitchFamily="34" charset="-122"/>
                <a:cs typeface="Arial" panose="020B0604020202020204" pitchFamily="34" charset="0"/>
              </a:rPr>
              <a:t>x&gt;=-1/2</a:t>
            </a:r>
            <a:r>
              <a:rPr lang="zh-CN" altLang="en-US" sz="1800">
                <a:latin typeface="微软雅黑" panose="020B0503020204020204" pitchFamily="34" charset="-122"/>
                <a:cs typeface="Arial" panose="020B0604020202020204" pitchFamily="34" charset="0"/>
              </a:rPr>
              <a:t>成立需要满足条件</a:t>
            </a:r>
            <a:endParaRPr lang="en-US" altLang="zh-CN" sz="180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72F4D1-E866-4B4D-BA33-BEEF7FC9263A}"/>
              </a:ext>
            </a:extLst>
          </p:cNvPr>
          <p:cNvSpPr txBox="1">
            <a:spLocks/>
          </p:cNvSpPr>
          <p:nvPr/>
        </p:nvSpPr>
        <p:spPr>
          <a:xfrm>
            <a:off x="457200" y="1772816"/>
            <a:ext cx="8229600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5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cs typeface="Arial" panose="020B0604020202020204" pitchFamily="34" charset="0"/>
              </a:rPr>
              <a:t>根据边界条件找到值</a:t>
            </a:r>
            <a:endParaRPr lang="en-US" altLang="zh-CN" sz="1500" dirty="0"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300038" lvl="1" indent="0">
              <a:lnSpc>
                <a:spcPct val="150000"/>
              </a:lnSpc>
              <a:buNone/>
            </a:pPr>
            <a:r>
              <a:rPr lang="en-US" altLang="zh-CN" sz="1500" dirty="0">
                <a:latin typeface="微软雅黑" panose="020B0503020204020204" pitchFamily="34" charset="-122"/>
                <a:cs typeface="Arial" panose="020B0604020202020204" pitchFamily="34" charset="0"/>
              </a:rPr>
              <a:t> 1.1000 = -1/2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cs typeface="Arial" panose="020B0604020202020204" pitchFamily="34" charset="0"/>
              </a:rPr>
              <a:t>由边界条件和不等号判断</a:t>
            </a:r>
            <a:endParaRPr lang="en-US" altLang="zh-CN" sz="1800" dirty="0"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300038" lvl="1" indent="0">
              <a:lnSpc>
                <a:spcPct val="150000"/>
              </a:lnSpc>
              <a:buNone/>
            </a:pPr>
            <a:r>
              <a:rPr lang="en-US" altLang="zh-CN" sz="1500" dirty="0">
                <a:latin typeface="微软雅黑" panose="020B0503020204020204" pitchFamily="34" charset="-122"/>
                <a:cs typeface="Arial" panose="020B0604020202020204" pitchFamily="34" charset="0"/>
              </a:rPr>
              <a:t> x1</a:t>
            </a:r>
            <a:r>
              <a:rPr lang="zh-CN" altLang="en-US" sz="1500" dirty="0">
                <a:latin typeface="微软雅黑" panose="020B0503020204020204" pitchFamily="34" charset="-122"/>
                <a:cs typeface="Arial" panose="020B0604020202020204" pitchFamily="34" charset="0"/>
              </a:rPr>
              <a:t>为</a:t>
            </a:r>
            <a:r>
              <a:rPr lang="en-US" altLang="zh-CN" sz="1500" dirty="0">
                <a:latin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500" dirty="0">
                <a:latin typeface="微软雅黑" panose="020B0503020204020204" pitchFamily="34" charset="-122"/>
                <a:cs typeface="Arial" panose="020B0604020202020204" pitchFamily="34" charset="0"/>
              </a:rPr>
              <a:t>x2x3x4</a:t>
            </a:r>
            <a:r>
              <a:rPr lang="zh-CN" altLang="en-US" sz="1500" dirty="0">
                <a:latin typeface="微软雅黑" panose="020B0503020204020204" pitchFamily="34" charset="-122"/>
                <a:cs typeface="Arial" panose="020B0604020202020204" pitchFamily="34" charset="0"/>
              </a:rPr>
              <a:t>任取</a:t>
            </a:r>
            <a:endParaRPr lang="en-US" altLang="zh-CN" sz="1500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F4AF40A-856D-4AA9-A7B5-6572A492FD31}"/>
              </a:ext>
            </a:extLst>
          </p:cNvPr>
          <p:cNvSpPr txBox="1">
            <a:spLocks/>
          </p:cNvSpPr>
          <p:nvPr/>
        </p:nvSpPr>
        <p:spPr>
          <a:xfrm>
            <a:off x="457200" y="3684661"/>
            <a:ext cx="8229600" cy="3009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50" kern="1200" baseline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cs typeface="Arial" panose="020B0604020202020204" pitchFamily="34" charset="0"/>
              </a:rPr>
              <a:t>X = 0.a</a:t>
            </a:r>
            <a:r>
              <a:rPr lang="en-US" altLang="zh-CN" sz="1800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en-US" altLang="zh-CN" sz="1800" dirty="0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1800" dirty="0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en-US" altLang="zh-CN" sz="1800" dirty="0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en-US" altLang="zh-CN" sz="1800" dirty="0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en-US" altLang="zh-CN" sz="1800" dirty="0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1800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sz="1800" dirty="0">
                <a:latin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cs typeface="Arial" panose="020B0604020202020204" pitchFamily="34" charset="0"/>
              </a:rPr>
              <a:t>1/4&gt;X&gt;=1/16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cs typeface="Arial" panose="020B0604020202020204" pitchFamily="34" charset="0"/>
              </a:rPr>
              <a:t>根据边界找到值</a:t>
            </a:r>
            <a:endParaRPr lang="en-US" altLang="zh-CN" sz="1800" dirty="0"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300038" lvl="1" indent="0">
              <a:lnSpc>
                <a:spcPct val="150000"/>
              </a:lnSpc>
              <a:buNone/>
            </a:pPr>
            <a:r>
              <a:rPr lang="en-US" altLang="zh-CN" sz="1500" dirty="0">
                <a:latin typeface="微软雅黑" panose="020B0503020204020204" pitchFamily="34" charset="-122"/>
                <a:cs typeface="Arial" panose="020B0604020202020204" pitchFamily="34" charset="0"/>
              </a:rPr>
              <a:t> 0.01 = ¼ , 0.0001 = 1/16</a:t>
            </a:r>
          </a:p>
          <a:p>
            <a:pPr marL="58578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cs typeface="Arial" panose="020B0604020202020204" pitchFamily="34" charset="0"/>
              </a:rPr>
              <a:t>条件一：</a:t>
            </a:r>
            <a:r>
              <a:rPr lang="en-US" altLang="zh-CN" dirty="0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cs typeface="Arial" panose="020B0604020202020204" pitchFamily="34" charset="0"/>
              </a:rPr>
              <a:t>0</a:t>
            </a:r>
          </a:p>
          <a:p>
            <a:pPr marL="58578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cs typeface="Arial" panose="020B0604020202020204" pitchFamily="34" charset="0"/>
              </a:rPr>
              <a:t>条件二：</a:t>
            </a:r>
            <a:r>
              <a:rPr lang="en-US" altLang="zh-CN" dirty="0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cs typeface="Arial" panose="020B0604020202020204" pitchFamily="34" charset="0"/>
              </a:rPr>
              <a:t>0</a:t>
            </a:r>
          </a:p>
          <a:p>
            <a:pPr marL="585788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cs typeface="Arial" panose="020B0604020202020204" pitchFamily="34" charset="0"/>
              </a:rPr>
              <a:t>条件三</a:t>
            </a:r>
            <a:r>
              <a:rPr lang="zh-CN" altLang="en-US">
                <a:latin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aseline="-25000">
                <a:latin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en-US" altLang="zh-CN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aseline="-25000">
                <a:latin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>
                <a:latin typeface="微软雅黑" panose="020B0503020204020204" pitchFamily="34" charset="-122"/>
                <a:cs typeface="Arial" panose="020B0604020202020204" pitchFamily="34" charset="0"/>
              </a:rPr>
              <a:t>不全为</a:t>
            </a:r>
            <a:r>
              <a:rPr lang="en-US" altLang="zh-CN">
                <a:latin typeface="微软雅黑" panose="020B0503020204020204" pitchFamily="34" charset="-122"/>
                <a:cs typeface="Arial" panose="020B0604020202020204" pitchFamily="34" charset="0"/>
              </a:rPr>
              <a:t>0</a:t>
            </a:r>
            <a:r>
              <a:rPr lang="zh-CN" altLang="en-US">
                <a:latin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en-US" altLang="zh-CN" dirty="0">
                <a:latin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cs typeface="Arial" panose="020B0604020202020204" pitchFamily="34" charset="0"/>
              </a:rPr>
              <a:t>任取</a:t>
            </a:r>
            <a:endParaRPr lang="en-US" altLang="zh-CN" dirty="0"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marL="642938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500" dirty="0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9" grpId="0"/>
      <p:bldP spid="21" grpId="0"/>
    </p:bldLst>
  </p:timing>
</p:sld>
</file>

<file path=ppt/theme/theme1.xml><?xml version="1.0" encoding="utf-8"?>
<a:theme xmlns:a="http://schemas.openxmlformats.org/drawingml/2006/main" name="OS新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14377</TotalTime>
  <Words>2626</Words>
  <Application>Microsoft Office PowerPoint</Application>
  <PresentationFormat>全屏显示(4:3)</PresentationFormat>
  <Paragraphs>430</Paragraphs>
  <Slides>55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Arial Unicode MS</vt:lpstr>
      <vt:lpstr>Helvetica Neue</vt:lpstr>
      <vt:lpstr>宋体</vt:lpstr>
      <vt:lpstr>微软雅黑</vt:lpstr>
      <vt:lpstr>Arial</vt:lpstr>
      <vt:lpstr>Calibri</vt:lpstr>
      <vt:lpstr>Cambria Math</vt:lpstr>
      <vt:lpstr>Times New Roman</vt:lpstr>
      <vt:lpstr>OS新模板</vt:lpstr>
      <vt:lpstr>计算机组成原理 习题课</vt:lpstr>
      <vt:lpstr>习题课补充说明</vt:lpstr>
      <vt:lpstr>冯·诺依曼结构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计算机中数的表示：浮点数表示</vt:lpstr>
      <vt:lpstr>PowerPoint 演示文稿</vt:lpstr>
      <vt:lpstr>计算机中数的表示：浮点数表示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文件系统：1、文件和目录</dc:title>
  <dc:creator>xiong</dc:creator>
  <cp:lastModifiedBy>shikye</cp:lastModifiedBy>
  <cp:revision>825</cp:revision>
  <dcterms:created xsi:type="dcterms:W3CDTF">2016-07-05T07:48:56Z</dcterms:created>
  <dcterms:modified xsi:type="dcterms:W3CDTF">2025-05-27T21:21:45Z</dcterms:modified>
</cp:coreProperties>
</file>